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63" r:id="rId4"/>
    <p:sldId id="267" r:id="rId5"/>
    <p:sldId id="262" r:id="rId6"/>
    <p:sldId id="268" r:id="rId7"/>
    <p:sldId id="269" r:id="rId8"/>
    <p:sldId id="270" r:id="rId9"/>
    <p:sldId id="278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4" r:id="rId18"/>
    <p:sldId id="272" r:id="rId19"/>
    <p:sldId id="273" r:id="rId20"/>
    <p:sldId id="275" r:id="rId21"/>
    <p:sldId id="274" r:id="rId22"/>
    <p:sldId id="277" r:id="rId23"/>
    <p:sldId id="27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EA"/>
    <a:srgbClr val="FED6DD"/>
    <a:srgbClr val="FDC7D0"/>
    <a:srgbClr val="AEA57A"/>
    <a:srgbClr val="F9A5BF"/>
    <a:srgbClr val="F73555"/>
    <a:srgbClr val="F61238"/>
    <a:srgbClr val="CA08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8" autoAdjust="0"/>
    <p:restoredTop sz="73815" autoAdjust="0"/>
  </p:normalViewPr>
  <p:slideViewPr>
    <p:cSldViewPr>
      <p:cViewPr varScale="1">
        <p:scale>
          <a:sx n="111" d="100"/>
          <a:sy n="111" d="100"/>
        </p:scale>
        <p:origin x="-1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64BB61B0-B4D3-4F8F-9508-03E6793A399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6C4CE90-B677-4D6D-BC73-A3AC2331FD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800100" lvl="1" indent="-342900" eaLnBrk="1" hangingPunct="1">
              <a:defRPr/>
            </a:pPr>
            <a:r>
              <a:rPr lang="en-US" sz="1800" b="1" dirty="0" smtClean="0">
                <a:latin typeface="Bitstream Vera Sans" pitchFamily="34" charset="0"/>
              </a:rPr>
              <a:t>A set of three platform evaluating the uses of ICT</a:t>
            </a:r>
          </a:p>
          <a:p>
            <a:pPr marL="800100" lvl="1" indent="-342900" eaLnBrk="1" hangingPunct="1">
              <a:buFontTx/>
              <a:buChar char="•"/>
              <a:defRPr/>
            </a:pPr>
            <a:endParaRPr lang="fr-FR" sz="1800" dirty="0" smtClean="0">
              <a:latin typeface="Times New Roman"/>
              <a:cs typeface="Times New Roman"/>
            </a:endParaRPr>
          </a:p>
          <a:p>
            <a:pPr marL="800100" lvl="1" indent="-342900" eaLnBrk="1" hangingPunct="1">
              <a:buFontTx/>
              <a:buChar char="•"/>
              <a:defRPr/>
            </a:pPr>
            <a:r>
              <a:rPr lang="fr-FR" sz="1800" dirty="0" smtClean="0">
                <a:latin typeface="Times New Roman"/>
                <a:cs typeface="Times New Roman"/>
              </a:rPr>
              <a:t>Human </a:t>
            </a:r>
            <a:r>
              <a:rPr lang="fr-FR" sz="1800" dirty="0" err="1" smtClean="0">
                <a:latin typeface="Times New Roman"/>
                <a:cs typeface="Times New Roman"/>
              </a:rPr>
              <a:t>environment</a:t>
            </a:r>
            <a:r>
              <a:rPr lang="fr-FR" sz="1800" dirty="0" smtClean="0">
                <a:latin typeface="Times New Roman"/>
                <a:cs typeface="Times New Roman"/>
              </a:rPr>
              <a:t>, ICT and the </a:t>
            </a:r>
            <a:r>
              <a:rPr lang="fr-FR" sz="1800" dirty="0" err="1" smtClean="0">
                <a:latin typeface="Times New Roman"/>
                <a:cs typeface="Times New Roman"/>
              </a:rPr>
              <a:t>urban</a:t>
            </a:r>
            <a:r>
              <a:rPr lang="fr-FR" sz="1800" dirty="0" smtClean="0">
                <a:latin typeface="Times New Roman"/>
                <a:cs typeface="Times New Roman"/>
              </a:rPr>
              <a:t> world in Rennes</a:t>
            </a:r>
          </a:p>
          <a:p>
            <a:pPr marL="800100" lvl="1" indent="-342900" eaLnBrk="1" hangingPunct="1">
              <a:buFontTx/>
              <a:buChar char="•"/>
              <a:defRPr/>
            </a:pPr>
            <a:r>
              <a:rPr lang="fr-FR" sz="1800" dirty="0" err="1" smtClean="0">
                <a:latin typeface="Times New Roman"/>
                <a:cs typeface="Times New Roman"/>
              </a:rPr>
              <a:t>Cooperative</a:t>
            </a:r>
            <a:r>
              <a:rPr lang="fr-FR" sz="1800" dirty="0" smtClean="0">
                <a:latin typeface="Times New Roman"/>
                <a:cs typeface="Times New Roman"/>
              </a:rPr>
              <a:t> </a:t>
            </a:r>
            <a:r>
              <a:rPr lang="fr-FR" sz="1800" dirty="0" err="1" smtClean="0">
                <a:latin typeface="Times New Roman"/>
                <a:cs typeface="Times New Roman"/>
              </a:rPr>
              <a:t>working</a:t>
            </a:r>
            <a:r>
              <a:rPr lang="fr-FR" sz="1800" dirty="0" smtClean="0">
                <a:latin typeface="Times New Roman"/>
                <a:cs typeface="Times New Roman"/>
              </a:rPr>
              <a:t> and </a:t>
            </a:r>
            <a:r>
              <a:rPr lang="fr-FR" sz="1800" dirty="0" err="1" smtClean="0">
                <a:latin typeface="Times New Roman"/>
                <a:cs typeface="Times New Roman"/>
              </a:rPr>
              <a:t>mobility</a:t>
            </a:r>
            <a:r>
              <a:rPr lang="fr-FR" sz="1800" dirty="0" smtClean="0">
                <a:latin typeface="Times New Roman"/>
                <a:cs typeface="Times New Roman"/>
              </a:rPr>
              <a:t> in </a:t>
            </a:r>
            <a:r>
              <a:rPr lang="fr-FR" sz="1800" dirty="0" err="1" smtClean="0">
                <a:latin typeface="Times New Roman"/>
                <a:cs typeface="Times New Roman"/>
              </a:rPr>
              <a:t>Brest-Lannion</a:t>
            </a:r>
            <a:endParaRPr lang="fr-FR" sz="1800" dirty="0" smtClean="0">
              <a:latin typeface="Times New Roman"/>
              <a:cs typeface="Times New Roman"/>
            </a:endParaRPr>
          </a:p>
          <a:p>
            <a:pPr marL="800100" lvl="1" indent="-342900" eaLnBrk="1" hangingPunct="1">
              <a:buFontTx/>
              <a:buChar char="•"/>
              <a:defRPr/>
            </a:pPr>
            <a:r>
              <a:rPr lang="fr-FR" sz="1800" dirty="0" smtClean="0">
                <a:latin typeface="Times New Roman"/>
                <a:cs typeface="Times New Roman"/>
              </a:rPr>
              <a:t>Interfaces and </a:t>
            </a:r>
            <a:r>
              <a:rPr lang="fr-FR" sz="1800" dirty="0" err="1" smtClean="0">
                <a:latin typeface="Times New Roman"/>
                <a:cs typeface="Times New Roman"/>
              </a:rPr>
              <a:t>mobility</a:t>
            </a:r>
            <a:r>
              <a:rPr lang="fr-FR" sz="1800" dirty="0" smtClean="0">
                <a:latin typeface="Times New Roman"/>
                <a:cs typeface="Times New Roman"/>
              </a:rPr>
              <a:t> in </a:t>
            </a:r>
            <a:r>
              <a:rPr lang="fr-FR" sz="1800" dirty="0" err="1" smtClean="0">
                <a:latin typeface="Times New Roman"/>
                <a:cs typeface="Times New Roman"/>
              </a:rPr>
              <a:t>Lorient-Vannes</a:t>
            </a:r>
            <a:endParaRPr lang="fr-FR" sz="1800" dirty="0" smtClean="0"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r>
              <a:rPr lang="fr-FR" b="1" dirty="0" err="1" smtClean="0"/>
              <a:t>POur</a:t>
            </a:r>
            <a:r>
              <a:rPr lang="fr-FR" b="1" dirty="0" smtClean="0"/>
              <a:t> information:</a:t>
            </a:r>
          </a:p>
          <a:p>
            <a:pPr eaLnBrk="1" hangingPunct="1">
              <a:defRPr/>
            </a:pPr>
            <a:endParaRPr lang="fr-FR" b="1" dirty="0" smtClean="0"/>
          </a:p>
          <a:p>
            <a:pPr eaLnBrk="1" hangingPunct="1">
              <a:defRPr/>
            </a:pPr>
            <a:r>
              <a:rPr lang="fr-FR" b="1" dirty="0" smtClean="0"/>
              <a:t>*  </a:t>
            </a:r>
            <a:r>
              <a:rPr lang="fr-FR" dirty="0" smtClean="0"/>
              <a:t>inspections ergonomique est une méthode qui sollicite des ergonomes pour inspecter des interfaces ou des produits au regard de critères ergonomiques ( adéquation à des normes ou des recommandations )</a:t>
            </a:r>
          </a:p>
          <a:p>
            <a:pPr eaLnBrk="1" hangingPunct="1">
              <a:defRPr/>
            </a:pPr>
            <a:r>
              <a:rPr lang="fr-FR" dirty="0" err="1" smtClean="0"/>
              <a:t>Eye</a:t>
            </a:r>
            <a:r>
              <a:rPr lang="fr-FR" dirty="0" smtClean="0"/>
              <a:t> </a:t>
            </a:r>
            <a:r>
              <a:rPr lang="fr-FR" dirty="0" err="1" smtClean="0"/>
              <a:t>tracking</a:t>
            </a:r>
            <a:r>
              <a:rPr lang="fr-FR" dirty="0" smtClean="0"/>
              <a:t> est une technique utilisée dans les tests U ou les expérimentations pour évaluer les interfaces</a:t>
            </a: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r>
              <a:rPr lang="fr-FR" dirty="0" smtClean="0"/>
              <a:t>* Tests U : sur un même panel de testeurs ( 10-12)  qui testent une techno ou un produit selon un scénario  / expérimentations : comparaisons </a:t>
            </a:r>
            <a:r>
              <a:rPr lang="fr-FR" dirty="0" err="1" smtClean="0"/>
              <a:t>expé</a:t>
            </a:r>
            <a:r>
              <a:rPr lang="fr-FR" dirty="0" smtClean="0"/>
              <a:t> sur groupes de testeurs  qui voient deux types d’interface ( 15 dans </a:t>
            </a:r>
            <a:r>
              <a:rPr lang="fr-FR" dirty="0" err="1" smtClean="0"/>
              <a:t>gpe</a:t>
            </a:r>
            <a:r>
              <a:rPr lang="fr-FR" dirty="0" smtClean="0"/>
              <a:t> 1/ 15 dans </a:t>
            </a:r>
            <a:r>
              <a:rPr lang="fr-FR" dirty="0" err="1" smtClean="0"/>
              <a:t>gpe</a:t>
            </a:r>
            <a:r>
              <a:rPr lang="fr-FR" dirty="0" smtClean="0"/>
              <a:t> 2 )</a:t>
            </a: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endParaRPr lang="fr-FR" i="1" dirty="0" smtClean="0"/>
          </a:p>
          <a:p>
            <a:pPr eaLnBrk="1" hangingPunct="1">
              <a:defRPr/>
            </a:pPr>
            <a:endParaRPr lang="fr-FR" i="1" dirty="0" smtClean="0"/>
          </a:p>
          <a:p>
            <a:pPr eaLnBrk="1" hangingPunct="1">
              <a:defRPr/>
            </a:pPr>
            <a:r>
              <a:rPr lang="fr-FR" b="1" i="1" dirty="0" smtClean="0"/>
              <a:t>Au cas où on te pose des questions </a:t>
            </a:r>
          </a:p>
          <a:p>
            <a:pPr eaLnBrk="1" hangingPunct="1">
              <a:defRPr/>
            </a:pPr>
            <a:endParaRPr lang="fr-FR" i="1" dirty="0" smtClean="0"/>
          </a:p>
          <a:p>
            <a:pPr eaLnBrk="1" hangingPunct="1">
              <a:defRPr/>
            </a:pPr>
            <a:endParaRPr lang="fr-FR" i="1" dirty="0" smtClean="0"/>
          </a:p>
          <a:p>
            <a:pPr eaLnBrk="1" hangingPunct="1">
              <a:defRPr/>
            </a:pPr>
            <a:r>
              <a:rPr lang="fr-FR" i="1" dirty="0" err="1" smtClean="0"/>
              <a:t>Acceptabilté</a:t>
            </a:r>
            <a:r>
              <a:rPr lang="fr-FR" i="1" dirty="0" smtClean="0"/>
              <a:t> des technologies</a:t>
            </a:r>
          </a:p>
          <a:p>
            <a:pPr eaLnBrk="1" hangingPunct="1">
              <a:defRPr/>
            </a:pPr>
            <a:endParaRPr lang="fr-FR" i="1" dirty="0" smtClean="0"/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000" i="1" dirty="0" smtClean="0">
                <a:latin typeface="Arial" pitchFamily="34" charset="0"/>
                <a:cs typeface="Arial" pitchFamily="34" charset="0"/>
              </a:rPr>
              <a:t>Acceptabilité</a:t>
            </a:r>
          </a:p>
          <a:p>
            <a:pPr lvl="1" algn="just" eaLnBrk="1" hangingPunct="1">
              <a:defRPr/>
            </a:pPr>
            <a:r>
              <a:rPr lang="fr-FR" sz="1700" i="1" dirty="0" smtClean="0">
                <a:latin typeface="Arial" pitchFamily="34" charset="0"/>
                <a:cs typeface="Arial" pitchFamily="34" charset="0"/>
              </a:rPr>
              <a:t>Acceptabilité sociale : perception qu’un individu possède des contraintes sociales impliquant l’utilisation d’une technologie donnée.</a:t>
            </a:r>
          </a:p>
          <a:p>
            <a:pPr lvl="1" algn="just" eaLnBrk="1" hangingPunct="1">
              <a:defRPr/>
            </a:pPr>
            <a:r>
              <a:rPr lang="fr-FR" sz="1700" i="1" dirty="0" smtClean="0">
                <a:latin typeface="Arial" pitchFamily="34" charset="0"/>
                <a:cs typeface="Arial" pitchFamily="34" charset="0"/>
              </a:rPr>
              <a:t>Acceptabilité individuelle : perception qu’un individu possède de la valeur d’un système et d’une technologie. </a:t>
            </a:r>
          </a:p>
          <a:p>
            <a:pPr lvl="2" algn="just" eaLnBrk="1" hangingPunct="1">
              <a:defRPr/>
            </a:pPr>
            <a:endParaRPr lang="fr-FR" sz="1700" i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fr-FR" sz="1900" i="1" dirty="0" smtClean="0">
                <a:latin typeface="Arial" pitchFamily="34" charset="0"/>
                <a:cs typeface="Arial" pitchFamily="34" charset="0"/>
              </a:rPr>
              <a:t>Deux déterminants de l’acceptabilité individuelle:</a:t>
            </a:r>
          </a:p>
          <a:p>
            <a:pPr lvl="1" algn="just" eaLnBrk="1" hangingPunct="1">
              <a:defRPr/>
            </a:pPr>
            <a:r>
              <a:rPr lang="fr-FR" sz="1700" i="1" dirty="0" smtClean="0">
                <a:latin typeface="Arial" pitchFamily="34" charset="0"/>
                <a:cs typeface="Arial" pitchFamily="34" charset="0"/>
              </a:rPr>
              <a:t>Utilité : </a:t>
            </a:r>
            <a:r>
              <a:rPr lang="fr-FR" sz="1800" i="1" dirty="0" smtClean="0">
                <a:latin typeface="Arial" pitchFamily="34" charset="0"/>
                <a:cs typeface="Arial" pitchFamily="34" charset="0"/>
              </a:rPr>
              <a:t>degré auquel une personne croit que l’utilisation d’un système va améliorer ses performances</a:t>
            </a:r>
          </a:p>
          <a:p>
            <a:pPr lvl="1" algn="just" eaLnBrk="1" hangingPunct="1">
              <a:defRPr/>
            </a:pPr>
            <a:endParaRPr lang="fr-FR" sz="1700" i="1" dirty="0" smtClean="0">
              <a:latin typeface="Arial" pitchFamily="34" charset="0"/>
              <a:cs typeface="Arial" pitchFamily="34" charset="0"/>
            </a:endParaRPr>
          </a:p>
          <a:p>
            <a:pPr lvl="1" algn="just" eaLnBrk="1" hangingPunct="1">
              <a:defRPr/>
            </a:pPr>
            <a:r>
              <a:rPr lang="fr-FR" sz="1700" i="1" dirty="0" smtClean="0">
                <a:latin typeface="Arial" pitchFamily="34" charset="0"/>
                <a:cs typeface="Arial" pitchFamily="34" charset="0"/>
              </a:rPr>
              <a:t>Utilisabilité : </a:t>
            </a:r>
            <a:r>
              <a:rPr lang="fr-FR" sz="1800" i="1" dirty="0" smtClean="0">
                <a:latin typeface="Arial" pitchFamily="34" charset="0"/>
                <a:cs typeface="Arial" pitchFamily="34" charset="0"/>
              </a:rPr>
              <a:t>degré auquel une personne croit que l’utilisation d’un système ne lui demandera pas ou peu d’efforts. </a:t>
            </a:r>
          </a:p>
          <a:p>
            <a:pPr lvl="1" algn="just" eaLnBrk="1" hangingPunct="1">
              <a:defRPr/>
            </a:pPr>
            <a:endParaRPr lang="fr-FR" sz="1700" i="1" dirty="0" smtClean="0">
              <a:latin typeface="Arial" pitchFamily="34" charset="0"/>
              <a:cs typeface="Arial" pitchFamily="34" charset="0"/>
            </a:endParaRPr>
          </a:p>
          <a:p>
            <a:pPr lvl="1" algn="just" eaLnBrk="1" hangingPunct="1">
              <a:defRPr/>
            </a:pPr>
            <a:endParaRPr lang="fr-FR" sz="1700" i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fr-FR" sz="1900" i="1" dirty="0" smtClean="0">
                <a:latin typeface="Arial" pitchFamily="34" charset="0"/>
                <a:cs typeface="Arial" pitchFamily="34" charset="0"/>
              </a:rPr>
              <a:t>Ces déterminants influencent indirectement les usages par :</a:t>
            </a:r>
          </a:p>
          <a:p>
            <a:pPr lvl="1" algn="just" eaLnBrk="1" hangingPunct="1">
              <a:defRPr/>
            </a:pPr>
            <a:r>
              <a:rPr lang="fr-FR" sz="1700" i="1" dirty="0" smtClean="0">
                <a:latin typeface="Arial" pitchFamily="34" charset="0"/>
                <a:cs typeface="Arial" pitchFamily="34" charset="0"/>
              </a:rPr>
              <a:t>Attitude d’usage</a:t>
            </a:r>
          </a:p>
          <a:p>
            <a:pPr lvl="1" algn="just" eaLnBrk="1" hangingPunct="1">
              <a:defRPr/>
            </a:pPr>
            <a:r>
              <a:rPr lang="fr-FR" sz="1700" i="1" dirty="0" smtClean="0">
                <a:latin typeface="Arial" pitchFamily="34" charset="0"/>
                <a:cs typeface="Arial" pitchFamily="34" charset="0"/>
              </a:rPr>
              <a:t>Intentions d’usage</a:t>
            </a:r>
          </a:p>
          <a:p>
            <a:pPr eaLnBrk="1" hangingPunct="1">
              <a:defRPr/>
            </a:pPr>
            <a:endParaRPr lang="fr-FR" dirty="0"/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F7ABD-13AC-4D70-9A47-A8D0370BFB44}" type="slidenum">
              <a:rPr lang="fr-FR" smtClean="0">
                <a:latin typeface="Times New Roman" pitchFamily="18" charset="0"/>
                <a:cs typeface="Arial" charset="0"/>
              </a:rPr>
              <a:pPr/>
              <a:t>7</a:t>
            </a:fld>
            <a:endParaRPr lang="fr-FR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smtClean="0">
                <a:latin typeface="Times New Roman" pitchFamily="18" charset="0"/>
              </a:rPr>
              <a:t>Ici, j’ai enlevé acceptance assessment car on parle d’acceptation et non d’acceptabilité: du coup, l’acceptation vient après l’usage donc dans les retours d’usage</a:t>
            </a:r>
          </a:p>
        </p:txBody>
      </p:sp>
      <p:sp>
        <p:nvSpPr>
          <p:cNvPr id="3481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9ACEA-EC5F-4BE0-8AD5-EEDA62A7ECFB}" type="slidenum">
              <a:rPr lang="fr-FR" smtClean="0">
                <a:latin typeface="Times New Roman" pitchFamily="18" charset="0"/>
                <a:cs typeface="Arial" charset="0"/>
              </a:rPr>
              <a:pPr/>
              <a:t>17</a:t>
            </a:fld>
            <a:endParaRPr lang="fr-FR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Bitstream Vera Sans" pitchFamily="34" charset="0"/>
                <a:ea typeface="ＭＳ Ｐゴシック" pitchFamily="34" charset="-128"/>
              </a:rPr>
              <a:t>Comparison of different scenari</a:t>
            </a:r>
            <a:endParaRPr lang="fr-FR" smtClean="0">
              <a:latin typeface="Times New Roman" pitchFamily="18" charset="0"/>
            </a:endParaRPr>
          </a:p>
        </p:txBody>
      </p:sp>
      <p:sp>
        <p:nvSpPr>
          <p:cNvPr id="3891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29B20-00DE-4686-97B4-4DDDF88BB030}" type="slidenum">
              <a:rPr lang="fr-FR" smtClean="0">
                <a:latin typeface="Times New Roman" pitchFamily="18" charset="0"/>
                <a:cs typeface="Arial" charset="0"/>
              </a:rPr>
              <a:pPr/>
              <a:t>20</a:t>
            </a:fld>
            <a:endParaRPr lang="fr-FR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</a:endParaRPr>
          </a:p>
        </p:txBody>
      </p:sp>
      <p:sp>
        <p:nvSpPr>
          <p:cNvPr id="4096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08786-C1DF-4D22-94E1-8657C88E2E92}" type="slidenum">
              <a:rPr lang="fr-FR" smtClean="0">
                <a:latin typeface="Times New Roman" pitchFamily="18" charset="0"/>
                <a:cs typeface="Arial" charset="0"/>
              </a:rPr>
              <a:pPr/>
              <a:t>21</a:t>
            </a:fld>
            <a:endParaRPr lang="fr-FR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C7D-A1C8-45AA-BF92-0169265E9F7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26F8-320D-4249-A4F1-54FFA7C2479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24613" y="0"/>
            <a:ext cx="2033587" cy="60960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23850" y="0"/>
            <a:ext cx="5948363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B7CA1-9143-4DC5-B29C-4CEBB3AC7B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850" y="0"/>
            <a:ext cx="8077200" cy="8366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D2478-36B1-4D01-BC89-D6127F9240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2C529-5F81-41D2-A03A-E4DFF60B4D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9477-D115-40B4-BB57-BBD257C2B3F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D6D79-CFDA-41FD-9765-59FDA76516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01D85-8953-4C6B-9787-48EB3A2CD6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0EF8-7646-4C21-85C2-2B042D4BD5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FC946-FEE1-4944-AD85-F44F2BDD32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90851-5431-4886-86D5-F4ACEB1554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E4E73-18A9-4B47-A283-0FD4DFB7EE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0772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5BAE5B7A-5E5B-4E51-BDEA-550147596C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179388" y="692150"/>
            <a:ext cx="8382000" cy="0"/>
          </a:xfrm>
          <a:prstGeom prst="line">
            <a:avLst/>
          </a:prstGeom>
          <a:noFill/>
          <a:ln w="38100">
            <a:solidFill>
              <a:srgbClr val="AEA57A"/>
            </a:solidFill>
            <a:round/>
            <a:headEnd type="oval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Times New Roman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Bitstream Ver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imes New Roman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logo_Bretagne_pet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867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6" descr="logo-partenai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5943600"/>
            <a:ext cx="51974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 descr="Logo_MSHB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6096000"/>
            <a:ext cx="16002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5580063" y="404813"/>
            <a:ext cx="33131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6389" name="Rectangle 12"/>
          <p:cNvSpPr>
            <a:spLocks noChangeArrowheads="1"/>
          </p:cNvSpPr>
          <p:nvPr/>
        </p:nvSpPr>
        <p:spPr bwMode="auto">
          <a:xfrm>
            <a:off x="1622425" y="2562225"/>
            <a:ext cx="62198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AEA57A"/>
                </a:solidFill>
                <a:latin typeface="Bitstream Vera Sans" pitchFamily="34" charset="0"/>
              </a:rPr>
              <a:t>Usages of ICT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rgbClr val="AEA57A"/>
                </a:solidFill>
                <a:latin typeface="Bitstream Vera Sans" pitchFamily="34" charset="0"/>
              </a:rPr>
              <a:t>A user oriented innovation process</a:t>
            </a: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3924300" y="4868863"/>
            <a:ext cx="4895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2200">
                <a:latin typeface="Bitstream Vera Sans" pitchFamily="34" charset="0"/>
              </a:rPr>
              <a:t>Sylvain Dejean - Coordinator</a:t>
            </a:r>
          </a:p>
        </p:txBody>
      </p:sp>
      <p:pic>
        <p:nvPicPr>
          <p:cNvPr id="16391" name="Picture 21" descr="logo_marsou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04813"/>
            <a:ext cx="55435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/>
            </a:r>
            <a:br>
              <a:rPr lang="fr-FR" sz="2000" smtClean="0"/>
            </a:br>
            <a:r>
              <a:rPr lang="fr-FR" sz="2000" smtClean="0"/>
              <a:t>How it works</a:t>
            </a:r>
          </a:p>
        </p:txBody>
      </p:sp>
      <p:pic>
        <p:nvPicPr>
          <p:cNvPr id="26626" name="Picture 3" descr="imaginlab-process-slide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>How it works</a:t>
            </a:r>
          </a:p>
        </p:txBody>
      </p:sp>
      <p:pic>
        <p:nvPicPr>
          <p:cNvPr id="27650" name="Picture 3" descr="imaginlab-process-slide1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>How it works</a:t>
            </a:r>
          </a:p>
        </p:txBody>
      </p:sp>
      <p:pic>
        <p:nvPicPr>
          <p:cNvPr id="28674" name="Picture 3" descr="imaginlab-process-slide1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>How it works</a:t>
            </a:r>
          </a:p>
        </p:txBody>
      </p:sp>
      <p:pic>
        <p:nvPicPr>
          <p:cNvPr id="29698" name="Picture 3" descr="imaginlab-process-slide1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>How it works</a:t>
            </a:r>
          </a:p>
        </p:txBody>
      </p:sp>
      <p:pic>
        <p:nvPicPr>
          <p:cNvPr id="30722" name="Picture 3" descr="imaginlab-process-slid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>How it works</a:t>
            </a:r>
          </a:p>
        </p:txBody>
      </p:sp>
      <p:pic>
        <p:nvPicPr>
          <p:cNvPr id="31746" name="Picture 3" descr="imaginlab-process-slid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077200" cy="254000"/>
          </a:xfrm>
        </p:spPr>
        <p:txBody>
          <a:bodyPr/>
          <a:lstStyle/>
          <a:p>
            <a:r>
              <a:rPr lang="fr-FR" sz="2000" smtClean="0"/>
              <a:t>How it works</a:t>
            </a:r>
          </a:p>
        </p:txBody>
      </p:sp>
      <p:pic>
        <p:nvPicPr>
          <p:cNvPr id="32770" name="Picture 3" descr="imaginlab-process-slid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785813"/>
            <a:ext cx="80200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user oriented conception process</a:t>
            </a:r>
          </a:p>
        </p:txBody>
      </p:sp>
      <p:sp>
        <p:nvSpPr>
          <p:cNvPr id="33794" name="AutoShape 8"/>
          <p:cNvSpPr>
            <a:spLocks noChangeArrowheads="1"/>
          </p:cNvSpPr>
          <p:nvPr/>
        </p:nvSpPr>
        <p:spPr bwMode="auto">
          <a:xfrm>
            <a:off x="3059113" y="2205038"/>
            <a:ext cx="2665412" cy="3744912"/>
          </a:xfrm>
          <a:prstGeom prst="chevron">
            <a:avLst>
              <a:gd name="adj" fmla="val 25000"/>
            </a:avLst>
          </a:prstGeom>
          <a:solidFill>
            <a:srgbClr val="FA8699"/>
          </a:solidFill>
          <a:ln w="9525">
            <a:solidFill>
              <a:srgbClr val="FA90A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5" name="AutoShape 9"/>
          <p:cNvSpPr>
            <a:spLocks noChangeArrowheads="1"/>
          </p:cNvSpPr>
          <p:nvPr/>
        </p:nvSpPr>
        <p:spPr bwMode="auto">
          <a:xfrm>
            <a:off x="5364163" y="2205038"/>
            <a:ext cx="2736850" cy="3744912"/>
          </a:xfrm>
          <a:prstGeom prst="chevron">
            <a:avLst>
              <a:gd name="adj" fmla="val 25000"/>
            </a:avLst>
          </a:prstGeom>
          <a:solidFill>
            <a:srgbClr val="F9A5BF"/>
          </a:solidFill>
          <a:ln w="9525">
            <a:solidFill>
              <a:srgbClr val="FDC7D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6" name="AutoShape 10"/>
          <p:cNvSpPr>
            <a:spLocks noChangeArrowheads="1"/>
          </p:cNvSpPr>
          <p:nvPr/>
        </p:nvSpPr>
        <p:spPr bwMode="auto">
          <a:xfrm>
            <a:off x="611188" y="2205038"/>
            <a:ext cx="2881312" cy="3744912"/>
          </a:xfrm>
          <a:prstGeom prst="chevron">
            <a:avLst>
              <a:gd name="adj" fmla="val 25000"/>
            </a:avLst>
          </a:prstGeom>
          <a:solidFill>
            <a:srgbClr val="CA0828"/>
          </a:solidFill>
          <a:ln w="9525">
            <a:solidFill>
              <a:srgbClr val="FEE6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7" name="AutoShape 15"/>
          <p:cNvSpPr>
            <a:spLocks noChangeArrowheads="1"/>
          </p:cNvSpPr>
          <p:nvPr/>
        </p:nvSpPr>
        <p:spPr bwMode="auto">
          <a:xfrm>
            <a:off x="611188" y="1196975"/>
            <a:ext cx="8281987" cy="792163"/>
          </a:xfrm>
          <a:prstGeom prst="rightArrow">
            <a:avLst>
              <a:gd name="adj1" fmla="val 54306"/>
              <a:gd name="adj2" fmla="val 173958"/>
            </a:avLst>
          </a:prstGeom>
          <a:gradFill rotWithShape="1">
            <a:gsLst>
              <a:gs pos="0">
                <a:srgbClr val="CA0828">
                  <a:alpha val="89998"/>
                </a:srgbClr>
              </a:gs>
              <a:gs pos="100000">
                <a:srgbClr val="F9A5B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8" name="Text Box 11"/>
          <p:cNvSpPr txBox="1">
            <a:spLocks noChangeArrowheads="1"/>
          </p:cNvSpPr>
          <p:nvPr/>
        </p:nvSpPr>
        <p:spPr bwMode="auto">
          <a:xfrm>
            <a:off x="755650" y="1341438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Users needs</a:t>
            </a:r>
            <a:endParaRPr lang="fr-FR" sz="2000">
              <a:solidFill>
                <a:srgbClr val="3333CC"/>
              </a:solidFill>
            </a:endParaRP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3059113" y="1341438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Prototypes testing</a:t>
            </a:r>
          </a:p>
        </p:txBody>
      </p:sp>
      <p:sp>
        <p:nvSpPr>
          <p:cNvPr id="33800" name="Text Box 14"/>
          <p:cNvSpPr txBox="1">
            <a:spLocks noChangeArrowheads="1"/>
          </p:cNvSpPr>
          <p:nvPr/>
        </p:nvSpPr>
        <p:spPr bwMode="auto">
          <a:xfrm>
            <a:off x="5105400" y="1341438"/>
            <a:ext cx="3017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Post-experience evaluation</a:t>
            </a:r>
          </a:p>
        </p:txBody>
      </p:sp>
      <p:sp>
        <p:nvSpPr>
          <p:cNvPr id="33801" name="Text Box 16"/>
          <p:cNvSpPr txBox="1">
            <a:spLocks noChangeArrowheads="1"/>
          </p:cNvSpPr>
          <p:nvPr/>
        </p:nvSpPr>
        <p:spPr bwMode="auto">
          <a:xfrm>
            <a:off x="611188" y="981075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Before</a:t>
            </a:r>
          </a:p>
        </p:txBody>
      </p:sp>
      <p:sp>
        <p:nvSpPr>
          <p:cNvPr id="33802" name="Text Box 17"/>
          <p:cNvSpPr txBox="1">
            <a:spLocks noChangeArrowheads="1"/>
          </p:cNvSpPr>
          <p:nvPr/>
        </p:nvSpPr>
        <p:spPr bwMode="auto">
          <a:xfrm>
            <a:off x="2987675" y="908050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During</a:t>
            </a:r>
          </a:p>
        </p:txBody>
      </p:sp>
      <p:sp>
        <p:nvSpPr>
          <p:cNvPr id="33803" name="Text Box 18"/>
          <p:cNvSpPr txBox="1">
            <a:spLocks noChangeArrowheads="1"/>
          </p:cNvSpPr>
          <p:nvPr/>
        </p:nvSpPr>
        <p:spPr bwMode="auto">
          <a:xfrm>
            <a:off x="5435600" y="908050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After</a:t>
            </a:r>
          </a:p>
        </p:txBody>
      </p:sp>
      <p:sp>
        <p:nvSpPr>
          <p:cNvPr id="33804" name="Text Box 19"/>
          <p:cNvSpPr txBox="1">
            <a:spLocks noChangeArrowheads="1"/>
          </p:cNvSpPr>
          <p:nvPr/>
        </p:nvSpPr>
        <p:spPr bwMode="auto">
          <a:xfrm>
            <a:off x="7415213" y="765175"/>
            <a:ext cx="1728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/>
              <a:t>Production process</a:t>
            </a:r>
          </a:p>
        </p:txBody>
      </p:sp>
      <p:sp>
        <p:nvSpPr>
          <p:cNvPr id="33805" name="Text Box 23"/>
          <p:cNvSpPr txBox="1">
            <a:spLocks noChangeArrowheads="1"/>
          </p:cNvSpPr>
          <p:nvPr/>
        </p:nvSpPr>
        <p:spPr bwMode="auto">
          <a:xfrm>
            <a:off x="1116013" y="2997200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33806" name="Text Box 24"/>
          <p:cNvSpPr txBox="1">
            <a:spLocks noChangeArrowheads="1"/>
          </p:cNvSpPr>
          <p:nvPr/>
        </p:nvSpPr>
        <p:spPr bwMode="auto">
          <a:xfrm>
            <a:off x="539750" y="2420938"/>
            <a:ext cx="266382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/>
              <a:t>Market  analysis</a:t>
            </a:r>
          </a:p>
          <a:p>
            <a:pPr>
              <a:spcBef>
                <a:spcPct val="50000"/>
              </a:spcBef>
            </a:pPr>
            <a:endParaRPr lang="fr-FR" sz="1600"/>
          </a:p>
        </p:txBody>
      </p:sp>
      <p:sp>
        <p:nvSpPr>
          <p:cNvPr id="33807" name="Text Box 25"/>
          <p:cNvSpPr txBox="1">
            <a:spLocks noChangeArrowheads="1"/>
          </p:cNvSpPr>
          <p:nvPr/>
        </p:nvSpPr>
        <p:spPr bwMode="auto">
          <a:xfrm>
            <a:off x="1258888" y="3068638"/>
            <a:ext cx="2089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Typology of current users and usages </a:t>
            </a:r>
            <a:endParaRPr lang="fr-FR" sz="2000"/>
          </a:p>
        </p:txBody>
      </p:sp>
      <p:sp>
        <p:nvSpPr>
          <p:cNvPr id="33808" name="Rectangle 27"/>
          <p:cNvSpPr>
            <a:spLocks noChangeArrowheads="1"/>
          </p:cNvSpPr>
          <p:nvPr/>
        </p:nvSpPr>
        <p:spPr bwMode="auto">
          <a:xfrm>
            <a:off x="755650" y="4365625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/>
              <a:t>Valuable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/>
              <a:t>functionalities</a:t>
            </a:r>
          </a:p>
        </p:txBody>
      </p:sp>
      <p:sp>
        <p:nvSpPr>
          <p:cNvPr id="33809" name="Text Box 28"/>
          <p:cNvSpPr txBox="1">
            <a:spLocks noChangeArrowheads="1"/>
          </p:cNvSpPr>
          <p:nvPr/>
        </p:nvSpPr>
        <p:spPr bwMode="auto">
          <a:xfrm>
            <a:off x="900113" y="5229225"/>
            <a:ext cx="2087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Observation        </a:t>
            </a:r>
            <a:r>
              <a:rPr lang="fr-FR" sz="2000" i="1"/>
              <a:t>in situ</a:t>
            </a:r>
          </a:p>
        </p:txBody>
      </p:sp>
      <p:sp>
        <p:nvSpPr>
          <p:cNvPr id="33810" name="Rectangle 29"/>
          <p:cNvSpPr>
            <a:spLocks noChangeArrowheads="1"/>
          </p:cNvSpPr>
          <p:nvPr/>
        </p:nvSpPr>
        <p:spPr bwMode="auto">
          <a:xfrm>
            <a:off x="3581400" y="23622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Expert evaluation</a:t>
            </a:r>
            <a:endParaRPr lang="fr-FR" sz="2000"/>
          </a:p>
        </p:txBody>
      </p:sp>
      <p:sp>
        <p:nvSpPr>
          <p:cNvPr id="33811" name="Text Box 30"/>
          <p:cNvSpPr txBox="1">
            <a:spLocks noChangeArrowheads="1"/>
          </p:cNvSpPr>
          <p:nvPr/>
        </p:nvSpPr>
        <p:spPr bwMode="auto">
          <a:xfrm>
            <a:off x="3779838" y="3716338"/>
            <a:ext cx="187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Usability tests</a:t>
            </a:r>
          </a:p>
        </p:txBody>
      </p:sp>
      <p:sp>
        <p:nvSpPr>
          <p:cNvPr id="33812" name="Text Box 31"/>
          <p:cNvSpPr txBox="1">
            <a:spLocks noChangeArrowheads="1"/>
          </p:cNvSpPr>
          <p:nvPr/>
        </p:nvSpPr>
        <p:spPr bwMode="auto">
          <a:xfrm>
            <a:off x="3563938" y="4797425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Experiments</a:t>
            </a:r>
          </a:p>
        </p:txBody>
      </p:sp>
      <p:sp>
        <p:nvSpPr>
          <p:cNvPr id="33813" name="Text Box 33"/>
          <p:cNvSpPr txBox="1">
            <a:spLocks noChangeArrowheads="1"/>
          </p:cNvSpPr>
          <p:nvPr/>
        </p:nvSpPr>
        <p:spPr bwMode="auto">
          <a:xfrm>
            <a:off x="5940425" y="2781300"/>
            <a:ext cx="17287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Evolution of uses</a:t>
            </a:r>
          </a:p>
        </p:txBody>
      </p:sp>
      <p:sp>
        <p:nvSpPr>
          <p:cNvPr id="33814" name="Text Box 34"/>
          <p:cNvSpPr txBox="1">
            <a:spLocks noChangeArrowheads="1"/>
          </p:cNvSpPr>
          <p:nvPr/>
        </p:nvSpPr>
        <p:spPr bwMode="auto">
          <a:xfrm>
            <a:off x="5940425" y="4292600"/>
            <a:ext cx="230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Consumer fulfillment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Before the production </a:t>
            </a:r>
            <a:r>
              <a:rPr lang="en-US" smtClean="0"/>
              <a:t>process</a:t>
            </a:r>
            <a:endParaRPr lang="fr-FR" smtClean="0"/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81075"/>
            <a:ext cx="7772400" cy="5543550"/>
          </a:xfrm>
        </p:spPr>
        <p:txBody>
          <a:bodyPr/>
          <a:lstStyle/>
          <a:p>
            <a:pPr eaLnBrk="1" hangingPunct="1"/>
            <a:r>
              <a:rPr lang="en-US" sz="2000" smtClean="0"/>
              <a:t>Need to know WHO is going to use the product/service</a:t>
            </a:r>
          </a:p>
          <a:p>
            <a:pPr lvl="1" eaLnBrk="1" hangingPunct="1"/>
            <a:r>
              <a:rPr lang="en-US" sz="1800" smtClean="0">
                <a:ea typeface="ＭＳ Ｐゴシック" pitchFamily="34" charset="-128"/>
              </a:rPr>
              <a:t>Socio-economic characteristic</a:t>
            </a:r>
          </a:p>
          <a:p>
            <a:pPr lvl="2" eaLnBrk="1" hangingPunct="1"/>
            <a:r>
              <a:rPr lang="en-US" sz="1600" smtClean="0">
                <a:latin typeface="Times New Roman" pitchFamily="18" charset="0"/>
                <a:ea typeface="ＭＳ Ｐゴシック" pitchFamily="34" charset="-128"/>
              </a:rPr>
              <a:t>Age, income, formation, location</a:t>
            </a:r>
          </a:p>
          <a:p>
            <a:pPr lvl="1" eaLnBrk="1" hangingPunct="1"/>
            <a:r>
              <a:rPr lang="en-US" sz="1800" smtClean="0">
                <a:ea typeface="ＭＳ Ｐゴシック" pitchFamily="34" charset="-128"/>
              </a:rPr>
              <a:t>Current environment</a:t>
            </a:r>
          </a:p>
          <a:p>
            <a:pPr lvl="2" eaLnBrk="1" hangingPunct="1"/>
            <a:r>
              <a:rPr lang="en-US" sz="1600" smtClean="0">
                <a:latin typeface="Times New Roman" pitchFamily="18" charset="0"/>
                <a:ea typeface="ＭＳ Ｐゴシック" pitchFamily="34" charset="-128"/>
              </a:rPr>
              <a:t>Equipment, usage related to the new product and service.</a:t>
            </a:r>
          </a:p>
          <a:p>
            <a:pPr lvl="2" eaLnBrk="1" hangingPunct="1"/>
            <a:endParaRPr lang="en-US" sz="16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sz="2000" smtClean="0"/>
              <a:t>Need to evaluate WHAT they need ? and WHY do they need it ?</a:t>
            </a:r>
          </a:p>
          <a:p>
            <a:pPr lvl="1" eaLnBrk="1" hangingPunct="1"/>
            <a:r>
              <a:rPr lang="en-US" sz="1800" smtClean="0">
                <a:ea typeface="ＭＳ Ｐゴシック" pitchFamily="34" charset="-128"/>
              </a:rPr>
              <a:t>What is missing in current usages</a:t>
            </a:r>
          </a:p>
          <a:p>
            <a:pPr lvl="2" eaLnBrk="1" hangingPunct="1"/>
            <a:r>
              <a:rPr lang="en-US" sz="1600" smtClean="0">
                <a:latin typeface="Times New Roman" pitchFamily="18" charset="0"/>
                <a:ea typeface="ＭＳ Ｐゴシック" pitchFamily="34" charset="-128"/>
              </a:rPr>
              <a:t>Barriers to usage, social and individual impediments</a:t>
            </a:r>
          </a:p>
          <a:p>
            <a:pPr lvl="1" eaLnBrk="1" hangingPunct="1"/>
            <a:r>
              <a:rPr lang="en-US" sz="1800" smtClean="0">
                <a:ea typeface="ＭＳ Ｐゴシック" pitchFamily="34" charset="-128"/>
              </a:rPr>
              <a:t>In the user point of view what would be valuable for future.</a:t>
            </a:r>
          </a:p>
          <a:p>
            <a:pPr lvl="2" eaLnBrk="1" hangingPunct="1"/>
            <a:r>
              <a:rPr lang="en-US" sz="1600" smtClean="0">
                <a:latin typeface="Times New Roman" pitchFamily="18" charset="0"/>
                <a:ea typeface="ＭＳ Ｐゴシック" pitchFamily="34" charset="-128"/>
              </a:rPr>
              <a:t>Evaluation of the willingness to pay, valuable functionalities </a:t>
            </a:r>
          </a:p>
          <a:p>
            <a:pPr lvl="2" eaLnBrk="1" hangingPunct="1"/>
            <a:endParaRPr lang="en-US" sz="16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sz="2000" smtClean="0"/>
              <a:t>A market study</a:t>
            </a:r>
          </a:p>
          <a:p>
            <a:pPr lvl="1" eaLnBrk="1" hangingPunct="1"/>
            <a:r>
              <a:rPr lang="en-US" sz="1800" smtClean="0">
                <a:ea typeface="ＭＳ Ｐゴシック" pitchFamily="34" charset="-128"/>
              </a:rPr>
              <a:t>Analyze how the market is structured </a:t>
            </a:r>
          </a:p>
          <a:p>
            <a:pPr lvl="2" eaLnBrk="1" hangingPunct="1"/>
            <a:r>
              <a:rPr lang="en-US" sz="1600" smtClean="0">
                <a:latin typeface="Times New Roman" pitchFamily="18" charset="0"/>
                <a:ea typeface="ＭＳ Ｐゴシック" pitchFamily="34" charset="-128"/>
              </a:rPr>
              <a:t>Competition, legal and financial context</a:t>
            </a:r>
          </a:p>
          <a:p>
            <a:pPr lvl="1" eaLnBrk="1" hangingPunct="1"/>
            <a:endParaRPr lang="en-US" sz="1800" smtClean="0">
              <a:ea typeface="ＭＳ Ｐゴシック" pitchFamily="34" charset="-128"/>
            </a:endParaRPr>
          </a:p>
          <a:p>
            <a:pPr lvl="2" eaLnBrk="1" hangingPunct="1"/>
            <a:endParaRPr lang="fr-FR" sz="1600" smtClean="0">
              <a:latin typeface="Times New Roman" pitchFamily="18" charset="0"/>
              <a:ea typeface="ＭＳ Ｐゴシック" pitchFamily="34" charset="-128"/>
            </a:endParaRPr>
          </a:p>
          <a:p>
            <a:pPr lvl="2" eaLnBrk="1" hangingPunct="1"/>
            <a:endParaRPr lang="fr-FR" sz="1600" smtClean="0"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/>
            <a:endParaRPr lang="fr-FR" sz="18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Before the production process</a:t>
            </a:r>
          </a:p>
        </p:txBody>
      </p:sp>
      <p:graphicFrame>
        <p:nvGraphicFramePr>
          <p:cNvPr id="30764" name="Group 44"/>
          <p:cNvGraphicFramePr>
            <a:graphicFrameLocks noGrp="1"/>
          </p:cNvGraphicFramePr>
          <p:nvPr>
            <p:ph idx="1"/>
          </p:nvPr>
        </p:nvGraphicFramePr>
        <p:xfrm>
          <a:off x="685800" y="971550"/>
          <a:ext cx="8134350" cy="5397500"/>
        </p:xfrm>
        <a:graphic>
          <a:graphicData uri="http://schemas.openxmlformats.org/drawingml/2006/table">
            <a:tbl>
              <a:tblPr/>
              <a:tblGrid>
                <a:gridCol w="1798638"/>
                <a:gridCol w="3527425"/>
                <a:gridCol w="2808287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Issues addressed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Methodologies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DELIVRABLES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Who is going to use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Questionnaire: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Representative population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Targeted population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Immersion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Ethnographic investigation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Typology of users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Statistical analysis of socio economic determinant of usages.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Description of current environment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Users needs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Questionnaire: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Representative population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Targeted population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Expected features of the prototype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Interview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Face to face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Focus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 Report on users needs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Limitation of current usages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Social and personnal barriers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Acceptability of the future prototype features/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 Définition of uses case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Refinement of the user interface  design rules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Market analysis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Economic and marketing survey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Market survey and issues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/>
              <a:t>The Gis M@rsouin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81075"/>
            <a:ext cx="7772400" cy="5114925"/>
          </a:xfrm>
        </p:spPr>
        <p:txBody>
          <a:bodyPr/>
          <a:lstStyle/>
          <a:p>
            <a:pPr marL="457200" indent="-457200" eaLnBrk="1" hangingPunct="1"/>
            <a:endParaRPr lang="fr-FR" smtClean="0"/>
          </a:p>
          <a:p>
            <a:pPr marL="457200" indent="-457200" eaLnBrk="1" hangingPunct="1"/>
            <a:r>
              <a:rPr lang="fr-FR" smtClean="0"/>
              <a:t>Gathers Breton laboratories which have two common denominators</a:t>
            </a:r>
          </a:p>
          <a:p>
            <a:pPr marL="838200" lvl="1" indent="-381000" eaLnBrk="1" hangingPunct="1"/>
            <a:r>
              <a:rPr lang="fr-FR" b="1" smtClean="0">
                <a:ea typeface="ＭＳ Ｐゴシック" pitchFamily="34" charset="-128"/>
              </a:rPr>
              <a:t>Human and Social Sciences expertises</a:t>
            </a:r>
          </a:p>
          <a:p>
            <a:pPr marL="838200" lvl="1" indent="-381000" eaLnBrk="1" hangingPunct="1"/>
            <a:r>
              <a:rPr lang="fr-FR" b="1" smtClean="0">
                <a:ea typeface="ＭＳ Ｐゴシック" pitchFamily="34" charset="-128"/>
              </a:rPr>
              <a:t>The study of Internet « usages »</a:t>
            </a:r>
          </a:p>
          <a:p>
            <a:pPr marL="838200" lvl="1" indent="-381000" eaLnBrk="1" hangingPunct="1"/>
            <a:endParaRPr lang="fr-FR" b="1" smtClean="0">
              <a:ea typeface="ＭＳ Ｐゴシック" pitchFamily="34" charset="-128"/>
            </a:endParaRPr>
          </a:p>
          <a:p>
            <a:pPr marL="838200" lvl="1" indent="-381000" eaLnBrk="1" hangingPunct="1"/>
            <a:endParaRPr lang="fr-FR" b="1" smtClean="0">
              <a:ea typeface="ＭＳ Ｐゴシック" pitchFamily="34" charset="-128"/>
            </a:endParaRPr>
          </a:p>
          <a:p>
            <a:pPr marL="457200" indent="-457200" eaLnBrk="1" hangingPunct="1"/>
            <a:r>
              <a:rPr lang="fr-FR" smtClean="0"/>
              <a:t>Is able to:</a:t>
            </a:r>
          </a:p>
          <a:p>
            <a:pPr marL="838200" lvl="1" indent="-381000" eaLnBrk="1" hangingPunct="1"/>
            <a:r>
              <a:rPr lang="fr-FR" smtClean="0">
                <a:ea typeface="ＭＳ Ｐゴシック" pitchFamily="34" charset="-128"/>
              </a:rPr>
              <a:t>Lead research program </a:t>
            </a:r>
          </a:p>
          <a:p>
            <a:pPr marL="838200" lvl="1" indent="-381000" eaLnBrk="1" hangingPunct="1"/>
            <a:r>
              <a:rPr lang="fr-FR" smtClean="0">
                <a:ea typeface="ＭＳ Ｐゴシック" pitchFamily="34" charset="-128"/>
              </a:rPr>
              <a:t>Evaluate public policy</a:t>
            </a:r>
          </a:p>
          <a:p>
            <a:pPr marL="838200" lvl="1" indent="-381000" eaLnBrk="1" hangingPunct="1"/>
            <a:r>
              <a:rPr lang="fr-FR" smtClean="0">
                <a:ea typeface="ＭＳ Ｐゴシック" pitchFamily="34" charset="-128"/>
              </a:rPr>
              <a:t>Collaborate with industrial in a </a:t>
            </a:r>
            <a:r>
              <a:rPr lang="fr-FR" i="1" smtClean="0">
                <a:ea typeface="ＭＳ Ｐゴシック" pitchFamily="34" charset="-128"/>
              </a:rPr>
              <a:t>user oriented conception</a:t>
            </a:r>
            <a:r>
              <a:rPr lang="fr-FR" smtClean="0">
                <a:ea typeface="ＭＳ Ｐゴシック" pitchFamily="34" charset="-128"/>
              </a:rPr>
              <a:t> process</a:t>
            </a:r>
          </a:p>
          <a:p>
            <a:pPr marL="838200" lvl="1" indent="-381000" eaLnBrk="1" hangingPunct="1"/>
            <a:endParaRPr lang="fr-FR" smtClean="0">
              <a:ea typeface="ＭＳ Ｐゴシック" pitchFamily="34" charset="-128"/>
            </a:endParaRPr>
          </a:p>
          <a:p>
            <a:pPr marL="838200" lvl="1" indent="-381000" eaLnBrk="1" hangingPunct="1"/>
            <a:endParaRPr lang="fr-FR" smtClean="0">
              <a:ea typeface="ＭＳ Ｐゴシック" pitchFamily="34" charset="-128"/>
            </a:endParaRPr>
          </a:p>
        </p:txBody>
      </p:sp>
      <p:pic>
        <p:nvPicPr>
          <p:cNvPr id="17411" name="Picture 7" descr="logo_marsouin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During the production process</a:t>
            </a:r>
          </a:p>
        </p:txBody>
      </p:sp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468313" y="692150"/>
            <a:ext cx="86756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>
              <a:latin typeface="Bitstream Vera Sans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Bitstream Vera Sans" pitchFamily="34" charset="0"/>
              </a:rPr>
              <a:t>How the user perceives the product/service and its functionality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Is it perceived as useful for future user?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Is it perceived as easy to use for future user?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Does the user intend to use the product</a:t>
            </a:r>
            <a:r>
              <a:rPr lang="en-US" sz="1800">
                <a:latin typeface="Bitstream Vera Sans" pitchFamily="34" charset="0"/>
              </a:rPr>
              <a:t>/service? </a:t>
            </a:r>
            <a:endParaRPr lang="en-US" sz="1600"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sz="1600"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Bitstream Vera Sans" pitchFamily="34" charset="0"/>
              </a:rPr>
              <a:t>User oriented conception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Iterative test between user and designer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Bitstream Vera Sans" pitchFamily="34" charset="0"/>
                <a:ea typeface="ＭＳ Ｐゴシック" pitchFamily="34" charset="-128"/>
              </a:rPr>
              <a:t>Expert evaluations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Bitstream Vera Sans" pitchFamily="34" charset="0"/>
                <a:ea typeface="ＭＳ Ｐゴシック" pitchFamily="34" charset="-128"/>
              </a:rPr>
              <a:t>Usability tests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Bitstream Vera Sans" pitchFamily="34" charset="0"/>
                <a:ea typeface="ＭＳ Ｐゴシック" pitchFamily="34" charset="-128"/>
              </a:rPr>
              <a:t>Experiments</a:t>
            </a: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 </a:t>
            </a:r>
          </a:p>
          <a:p>
            <a:pPr marL="1143000" lvl="2" indent="-228600">
              <a:spcBef>
                <a:spcPct val="20000"/>
              </a:spcBef>
            </a:pPr>
            <a:endParaRPr lang="en-US" sz="1600">
              <a:latin typeface="Bitstream Vera Sans" pitchFamily="34" charset="0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Aiming to record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Bitstream Vera Sans" pitchFamily="34" charset="0"/>
                <a:ea typeface="ＭＳ Ｐゴシック" pitchFamily="34" charset="-128"/>
              </a:rPr>
              <a:t>Objective data ( errors, efficiency, eye tracking data, trace data)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Bitstream Vera Sans" pitchFamily="34" charset="0"/>
                <a:ea typeface="ＭＳ Ｐゴシック" pitchFamily="34" charset="-128"/>
              </a:rPr>
              <a:t>Subjective data (satisfaction, usability, utility)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Bitstream Vera Sans" pitchFamily="34" charset="0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Until a final validation of the product/service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fr-FR" sz="1600"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fr-FR" sz="1600"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fr-FR" sz="1800">
              <a:latin typeface="Bitstream Vera San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During the production process</a:t>
            </a:r>
          </a:p>
        </p:txBody>
      </p:sp>
      <p:graphicFrame>
        <p:nvGraphicFramePr>
          <p:cNvPr id="33812" name="Group 20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534400" cy="5486400"/>
        </p:xfrm>
        <a:graphic>
          <a:graphicData uri="http://schemas.openxmlformats.org/drawingml/2006/table">
            <a:tbl>
              <a:tblPr/>
              <a:tblGrid>
                <a:gridCol w="1887538"/>
                <a:gridCol w="3700462"/>
                <a:gridCol w="2946400"/>
              </a:tblGrid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Issues addressed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Methodologies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DELIVRABLES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Enhancing utility and usability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Expert evaluation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Lucida Grande"/>
                        <a:buChar char="−"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Few experts (user experience designer, </a:t>
                      </a:r>
                      <a:r>
                        <a:rPr kumimoji="0" lang="fr-F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software developer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) inspecting the prototype according to a set of ergonomic rules for conception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Lucida Grande"/>
                        <a:buChar char="−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Lucida Grande"/>
                        <a:buChar char="−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Usability test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Few users (10-20) interacting with the prototype according to different scenarii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Assisted observation: Eyetracking, audiovisual recording, trace analysis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Experiments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Lucida Grande"/>
                        <a:buChar char="−"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Experimental comparisons of prototype design with users (15/15) interacting with several versions of the same prototype according to different scenarii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Lucida Grande"/>
                        <a:buChar char="−"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 Assisted observation: Eye-tracking, audiovisual recording, trace analysis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Lucida Grande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Appropriateness to ergonomic rules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Report on the perceived utility and usability of the service/product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Report on usability performance and satisfaction.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Report pointing the best prototype design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Refinement of the user interface design rules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077200" cy="836613"/>
          </a:xfrm>
        </p:spPr>
        <p:txBody>
          <a:bodyPr/>
          <a:lstStyle/>
          <a:p>
            <a:pPr eaLnBrk="1" hangingPunct="1"/>
            <a:r>
              <a:rPr lang="fr-FR" smtClean="0"/>
              <a:t>After the production Process</a:t>
            </a: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468313" y="981075"/>
            <a:ext cx="7772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Bitstream Vera Sans" pitchFamily="34" charset="0"/>
              </a:rPr>
              <a:t>Consumer fulfillment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How the final product fit with user’s expectation</a:t>
            </a:r>
          </a:p>
          <a:p>
            <a:pPr marL="1143000" lvl="2" indent="-228600">
              <a:spcBef>
                <a:spcPct val="20000"/>
              </a:spcBef>
            </a:pPr>
            <a:endParaRPr lang="en-US" sz="1600"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Bitstream Vera Sans" pitchFamily="34" charset="0"/>
              </a:rPr>
              <a:t>Evolution of uses</a:t>
            </a:r>
            <a:r>
              <a:rPr lang="en-US" sz="2000">
                <a:solidFill>
                  <a:srgbClr val="3333CC"/>
                </a:solidFill>
                <a:latin typeface="Bitstream Vera Sans" pitchFamily="34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How does the user appropriated the service/product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Is there an evolution in the way he uses it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sz="1600"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fr-FR" sz="1600">
              <a:ea typeface="ＭＳ Ｐゴシック" pitchFamily="34" charset="-128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fr-FR" sz="1600"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fr-FR" sz="1800">
              <a:latin typeface="Bitstream Vera Sans" pitchFamily="34" charset="0"/>
              <a:ea typeface="ＭＳ Ｐゴシック" pitchFamily="34" charset="-128"/>
            </a:endParaRPr>
          </a:p>
        </p:txBody>
      </p:sp>
      <p:graphicFrame>
        <p:nvGraphicFramePr>
          <p:cNvPr id="35858" name="Group 18"/>
          <p:cNvGraphicFramePr>
            <a:graphicFrameLocks noGrp="1"/>
          </p:cNvGraphicFramePr>
          <p:nvPr>
            <p:ph sz="half" idx="2"/>
          </p:nvPr>
        </p:nvGraphicFramePr>
        <p:xfrm>
          <a:off x="395288" y="3213100"/>
          <a:ext cx="7993062" cy="3462338"/>
        </p:xfrm>
        <a:graphic>
          <a:graphicData uri="http://schemas.openxmlformats.org/drawingml/2006/table">
            <a:tbl>
              <a:tblPr/>
              <a:tblGrid>
                <a:gridCol w="1768475"/>
                <a:gridCol w="3465512"/>
                <a:gridCol w="2759075"/>
              </a:tblGrid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Issues addressed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Methodologies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DELIVRABLES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Consumer fulfillment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Evolution of uses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Questionnaire: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Targeted population of users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Acceptance of the product/service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Interview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ea typeface="ＭＳ Ｐゴシック" pitchFamily="34" charset="-128"/>
                          <a:cs typeface="Arial" charset="0"/>
                        </a:rPr>
                        <a:t>Face to face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Report on real  usage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 Post experience user acceptance (after using the product/service)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 Daily constraints and incitations to use the product/service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Support requirements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itstream Vera Sans" pitchFamily="34" charset="0"/>
                          <a:cs typeface="Arial" charset="0"/>
                        </a:rPr>
                        <a:t>Recommendations for future development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  </a:t>
            </a:r>
          </a:p>
        </p:txBody>
      </p:sp>
      <p:sp>
        <p:nvSpPr>
          <p:cNvPr id="4301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7772400" cy="50434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sz="3600" smtClean="0"/>
              <a:t>Thanks for your attention</a:t>
            </a:r>
          </a:p>
          <a:p>
            <a:pPr algn="ctr" eaLnBrk="1" hangingPunct="1">
              <a:buFontTx/>
              <a:buNone/>
            </a:pPr>
            <a:endParaRPr lang="fr-FR" sz="3600" smtClean="0"/>
          </a:p>
          <a:p>
            <a:pPr algn="ctr" eaLnBrk="1" hangingPunct="1">
              <a:buFontTx/>
              <a:buNone/>
            </a:pPr>
            <a:endParaRPr lang="fr-FR" sz="3600" smtClean="0"/>
          </a:p>
          <a:p>
            <a:pPr eaLnBrk="1" hangingPunct="1">
              <a:buFontTx/>
              <a:buNone/>
            </a:pPr>
            <a:endParaRPr lang="fr-FR" sz="280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fr-FR" smtClean="0"/>
          </a:p>
        </p:txBody>
      </p:sp>
      <p:pic>
        <p:nvPicPr>
          <p:cNvPr id="43011" name="Picture 6" descr="logo_marsouin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636838"/>
            <a:ext cx="38100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logo_opsis_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581525"/>
            <a:ext cx="26638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468313" y="5229225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enquete@marsouin.org</a:t>
            </a:r>
          </a:p>
        </p:txBody>
      </p:sp>
      <p:sp>
        <p:nvSpPr>
          <p:cNvPr id="43014" name="Text Box 10"/>
          <p:cNvSpPr txBox="1">
            <a:spLocks noChangeArrowheads="1"/>
          </p:cNvSpPr>
          <p:nvPr/>
        </p:nvSpPr>
        <p:spPr bwMode="auto">
          <a:xfrm>
            <a:off x="2843213" y="3500438"/>
            <a:ext cx="3457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 contact@marsouin.org</a:t>
            </a:r>
          </a:p>
        </p:txBody>
      </p:sp>
      <p:sp>
        <p:nvSpPr>
          <p:cNvPr id="43015" name="Text Box 11"/>
          <p:cNvSpPr txBox="1">
            <a:spLocks noChangeArrowheads="1"/>
          </p:cNvSpPr>
          <p:nvPr/>
        </p:nvSpPr>
        <p:spPr bwMode="auto">
          <a:xfrm>
            <a:off x="5651500" y="5305425"/>
            <a:ext cx="32400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eric.jamet@mshb.fr</a:t>
            </a:r>
          </a:p>
          <a:p>
            <a:pPr>
              <a:spcBef>
                <a:spcPct val="50000"/>
              </a:spcBef>
            </a:pPr>
            <a:r>
              <a:rPr lang="fr-FR"/>
              <a:t>severine.erhel@mshb.fr</a:t>
            </a:r>
          </a:p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3016" name="Image 9" descr="logo loustic2 noi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572000"/>
            <a:ext cx="2947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smtClean="0"/>
              <a:t>General organization</a:t>
            </a:r>
            <a:r>
              <a:rPr lang="fr-FR" smtClean="0"/>
              <a:t> </a:t>
            </a:r>
          </a:p>
        </p:txBody>
      </p:sp>
      <p:pic>
        <p:nvPicPr>
          <p:cNvPr id="18434" name="Picture 5" descr="logo_opsis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924175"/>
            <a:ext cx="28797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logo lous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924175"/>
            <a:ext cx="29543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5" descr="godefro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4797425"/>
            <a:ext cx="571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6" descr="nicol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5013325"/>
            <a:ext cx="4953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7" descr="denis ruell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4868863"/>
            <a:ext cx="6477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8" descr="guegu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4868863"/>
            <a:ext cx="487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9" descr="jamet_eri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3213" y="4941888"/>
            <a:ext cx="552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0" descr="raph suir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69213" y="4941888"/>
            <a:ext cx="6477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1" descr="myriam_bi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8713" y="4797425"/>
            <a:ext cx="4254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22" descr="planta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24075" y="4797425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3" descr="t penar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53063" y="5013325"/>
            <a:ext cx="4873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26" descr="annabell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51650" y="4941888"/>
            <a:ext cx="5286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8" descr="cdondeyn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31913" y="5013325"/>
            <a:ext cx="5969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 Box 30"/>
          <p:cNvSpPr txBox="1">
            <a:spLocks noChangeArrowheads="1"/>
          </p:cNvSpPr>
          <p:nvPr/>
        </p:nvSpPr>
        <p:spPr bwMode="auto">
          <a:xfrm>
            <a:off x="395288" y="2565400"/>
            <a:ext cx="345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</a:rPr>
              <a:t>OBSERVATORY</a:t>
            </a:r>
            <a:r>
              <a:rPr lang="en-US" sz="1800"/>
              <a:t> </a:t>
            </a:r>
          </a:p>
        </p:txBody>
      </p:sp>
      <p:sp>
        <p:nvSpPr>
          <p:cNvPr id="18448" name="Rectangle 31"/>
          <p:cNvSpPr>
            <a:spLocks noChangeArrowheads="1"/>
          </p:cNvSpPr>
          <p:nvPr/>
        </p:nvSpPr>
        <p:spPr bwMode="auto">
          <a:xfrm>
            <a:off x="3059113" y="2636838"/>
            <a:ext cx="3671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 </a:t>
            </a:r>
            <a:r>
              <a:rPr lang="en-US" sz="1400" b="1">
                <a:solidFill>
                  <a:schemeClr val="bg2"/>
                </a:solidFill>
              </a:rPr>
              <a:t>LABORATORY EXPERIMENT</a:t>
            </a:r>
            <a:r>
              <a:rPr lang="en-US" sz="1400"/>
              <a:t> </a:t>
            </a:r>
          </a:p>
          <a:p>
            <a:endParaRPr lang="en-US" sz="1400"/>
          </a:p>
        </p:txBody>
      </p:sp>
      <p:sp>
        <p:nvSpPr>
          <p:cNvPr id="18449" name="Rectangle 32"/>
          <p:cNvSpPr>
            <a:spLocks noChangeArrowheads="1"/>
          </p:cNvSpPr>
          <p:nvPr/>
        </p:nvSpPr>
        <p:spPr bwMode="auto">
          <a:xfrm>
            <a:off x="0" y="5734050"/>
            <a:ext cx="910907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5000"/>
              </a:lnSpc>
            </a:pPr>
            <a:r>
              <a:rPr lang="fr-FR" sz="1600"/>
              <a:t>Economics                        Communication studies</a:t>
            </a:r>
          </a:p>
          <a:p>
            <a:pPr lvl="1">
              <a:lnSpc>
                <a:spcPct val="75000"/>
              </a:lnSpc>
            </a:pPr>
            <a:r>
              <a:rPr lang="fr-FR" sz="1600"/>
              <a:t>                                                                                          Social Cognitive </a:t>
            </a:r>
            <a:r>
              <a:rPr lang="en-US" sz="1600"/>
              <a:t>Psychology</a:t>
            </a:r>
            <a:r>
              <a:rPr lang="fr-FR" sz="1600" i="1"/>
              <a:t>    </a:t>
            </a:r>
          </a:p>
          <a:p>
            <a:pPr lvl="1">
              <a:lnSpc>
                <a:spcPct val="75000"/>
              </a:lnSpc>
            </a:pPr>
            <a:r>
              <a:rPr lang="fr-FR" sz="1600" i="1"/>
              <a:t>     Education science                                      </a:t>
            </a:r>
          </a:p>
          <a:p>
            <a:pPr lvl="1">
              <a:lnSpc>
                <a:spcPct val="75000"/>
              </a:lnSpc>
            </a:pPr>
            <a:r>
              <a:rPr lang="fr-FR" sz="1600" i="1"/>
              <a:t>                                      Management Science,                                  Political science</a:t>
            </a:r>
          </a:p>
          <a:p>
            <a:pPr lvl="1">
              <a:lnSpc>
                <a:spcPct val="75000"/>
              </a:lnSpc>
            </a:pPr>
            <a:r>
              <a:rPr lang="fr-FR" sz="1600" i="1"/>
              <a:t>Ergonomy                                                                  </a:t>
            </a:r>
            <a:r>
              <a:rPr lang="en-US" sz="1600"/>
              <a:t>Sociology</a:t>
            </a:r>
            <a:endParaRPr lang="en-US" sz="1600" i="1"/>
          </a:p>
        </p:txBody>
      </p:sp>
      <p:sp>
        <p:nvSpPr>
          <p:cNvPr id="18450" name="Text Box 33"/>
          <p:cNvSpPr txBox="1">
            <a:spLocks noChangeArrowheads="1"/>
          </p:cNvSpPr>
          <p:nvPr/>
        </p:nvSpPr>
        <p:spPr bwMode="auto">
          <a:xfrm>
            <a:off x="0" y="11969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latin typeface="Bitstream Vera Sans" pitchFamily="34" charset="0"/>
              </a:rPr>
              <a:t>3 Platforms</a:t>
            </a:r>
          </a:p>
        </p:txBody>
      </p:sp>
      <p:sp>
        <p:nvSpPr>
          <p:cNvPr id="18451" name="Text Box 34"/>
          <p:cNvSpPr txBox="1">
            <a:spLocks noChangeArrowheads="1"/>
          </p:cNvSpPr>
          <p:nvPr/>
        </p:nvSpPr>
        <p:spPr bwMode="auto">
          <a:xfrm>
            <a:off x="0" y="40767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b="1">
                <a:latin typeface="Bitstream Vera Sans" pitchFamily="34" charset="0"/>
              </a:rPr>
              <a:t>50 </a:t>
            </a:r>
            <a:r>
              <a:rPr lang="en-US" sz="1800" b="1">
                <a:latin typeface="Bitstream Vera Sans" pitchFamily="34" charset="0"/>
              </a:rPr>
              <a:t>researchers in 4 universities and 2 schools</a:t>
            </a:r>
            <a:endParaRPr lang="fr-FR" sz="1800" b="1">
              <a:latin typeface="Bitstream Vera Sans" pitchFamily="34" charset="0"/>
            </a:endParaRPr>
          </a:p>
        </p:txBody>
      </p:sp>
      <p:pic>
        <p:nvPicPr>
          <p:cNvPr id="18452" name="Picture 42" descr="imaginLAB-logo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235825" y="2205038"/>
            <a:ext cx="12239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3" name="Rectangle 43"/>
          <p:cNvSpPr>
            <a:spLocks noChangeArrowheads="1"/>
          </p:cNvSpPr>
          <p:nvPr/>
        </p:nvSpPr>
        <p:spPr bwMode="auto">
          <a:xfrm>
            <a:off x="6156325" y="1916113"/>
            <a:ext cx="36718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bg2"/>
                </a:solidFill>
              </a:rPr>
              <a:t>TECHNOLOGICAL PLATFORM</a:t>
            </a:r>
            <a:r>
              <a:rPr lang="en-US" sz="1200"/>
              <a:t> </a:t>
            </a:r>
          </a:p>
          <a:p>
            <a:endParaRPr lang="en-US" sz="1200"/>
          </a:p>
        </p:txBody>
      </p:sp>
      <p:pic>
        <p:nvPicPr>
          <p:cNvPr id="18454" name="Picture 44" descr="logo_marsouin40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5" name="Rectangle 45"/>
          <p:cNvSpPr>
            <a:spLocks noChangeArrowheads="1"/>
          </p:cNvSpPr>
          <p:nvPr/>
        </p:nvSpPr>
        <p:spPr bwMode="auto">
          <a:xfrm>
            <a:off x="0" y="350043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latin typeface="Bitstream Vera Sans" pitchFamily="34" charset="0"/>
              </a:rPr>
              <a:t>to support</a:t>
            </a:r>
          </a:p>
        </p:txBody>
      </p:sp>
      <p:sp>
        <p:nvSpPr>
          <p:cNvPr id="18456" name="Line 46"/>
          <p:cNvSpPr>
            <a:spLocks noChangeShapeType="1"/>
          </p:cNvSpPr>
          <p:nvPr/>
        </p:nvSpPr>
        <p:spPr bwMode="auto">
          <a:xfrm flipH="1">
            <a:off x="1116013" y="1557338"/>
            <a:ext cx="2447925" cy="863600"/>
          </a:xfrm>
          <a:prstGeom prst="line">
            <a:avLst/>
          </a:prstGeom>
          <a:noFill/>
          <a:ln w="25400">
            <a:solidFill>
              <a:srgbClr val="AEA57A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7" name="Line 47"/>
          <p:cNvSpPr>
            <a:spLocks noChangeShapeType="1"/>
          </p:cNvSpPr>
          <p:nvPr/>
        </p:nvSpPr>
        <p:spPr bwMode="auto">
          <a:xfrm>
            <a:off x="4643438" y="1557338"/>
            <a:ext cx="0" cy="935037"/>
          </a:xfrm>
          <a:prstGeom prst="line">
            <a:avLst/>
          </a:prstGeom>
          <a:noFill/>
          <a:ln w="25400">
            <a:solidFill>
              <a:srgbClr val="AEA57A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8" name="Line 48"/>
          <p:cNvSpPr>
            <a:spLocks noChangeShapeType="1"/>
          </p:cNvSpPr>
          <p:nvPr/>
        </p:nvSpPr>
        <p:spPr bwMode="auto">
          <a:xfrm>
            <a:off x="5724525" y="1557338"/>
            <a:ext cx="1368425" cy="287337"/>
          </a:xfrm>
          <a:prstGeom prst="line">
            <a:avLst/>
          </a:prstGeom>
          <a:noFill/>
          <a:ln w="9525">
            <a:solidFill>
              <a:srgbClr val="AEA57A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4 main fields of research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5472112"/>
          </a:xfrm>
        </p:spPr>
        <p:txBody>
          <a:bodyPr/>
          <a:lstStyle/>
          <a:p>
            <a:pPr eaLnBrk="1" hangingPunct="1"/>
            <a:r>
              <a:rPr lang="fr-FR" b="1" smtClean="0"/>
              <a:t>Learning</a:t>
            </a:r>
          </a:p>
          <a:p>
            <a:pPr lvl="1" eaLnBrk="1" hangingPunct="1"/>
            <a:r>
              <a:rPr lang="fr-FR" sz="1800" smtClean="0">
                <a:ea typeface="ＭＳ Ｐゴシック" pitchFamily="34" charset="-128"/>
              </a:rPr>
              <a:t>How digital technologies change and contribute to news forms of learning.</a:t>
            </a:r>
          </a:p>
          <a:p>
            <a:pPr lvl="1" eaLnBrk="1" hangingPunct="1"/>
            <a:endParaRPr lang="fr-FR" sz="1800" smtClean="0">
              <a:ea typeface="ＭＳ Ｐゴシック" pitchFamily="34" charset="-128"/>
            </a:endParaRPr>
          </a:p>
          <a:p>
            <a:pPr eaLnBrk="1" hangingPunct="1"/>
            <a:r>
              <a:rPr lang="fr-FR" b="1" smtClean="0"/>
              <a:t>Social interaction</a:t>
            </a:r>
          </a:p>
          <a:p>
            <a:pPr lvl="1" eaLnBrk="1" hangingPunct="1"/>
            <a:r>
              <a:rPr lang="fr-FR" sz="1800" smtClean="0">
                <a:ea typeface="ＭＳ Ｐゴシック" pitchFamily="34" charset="-128"/>
              </a:rPr>
              <a:t>New technologies enable to create new sociability, new sharing process, news information and knowledge production, news media.</a:t>
            </a:r>
            <a:r>
              <a:rPr lang="fr-FR" sz="1600" smtClean="0">
                <a:ea typeface="ＭＳ Ｐゴシック" pitchFamily="34" charset="-128"/>
              </a:rPr>
              <a:t> </a:t>
            </a:r>
          </a:p>
          <a:p>
            <a:pPr lvl="1" eaLnBrk="1" hangingPunct="1"/>
            <a:endParaRPr lang="fr-FR" sz="1600" smtClean="0">
              <a:ea typeface="ＭＳ Ｐゴシック" pitchFamily="34" charset="-128"/>
            </a:endParaRPr>
          </a:p>
          <a:p>
            <a:pPr eaLnBrk="1" hangingPunct="1"/>
            <a:r>
              <a:rPr lang="fr-FR" b="1" smtClean="0"/>
              <a:t>Public area</a:t>
            </a:r>
          </a:p>
          <a:p>
            <a:pPr lvl="1" eaLnBrk="1" hangingPunct="1"/>
            <a:r>
              <a:rPr lang="fr-FR" sz="1800" smtClean="0">
                <a:ea typeface="ＭＳ Ｐゴシック" pitchFamily="34" charset="-128"/>
              </a:rPr>
              <a:t>How can new digital technologies help public policy makers and citizen. </a:t>
            </a:r>
          </a:p>
          <a:p>
            <a:pPr lvl="1" eaLnBrk="1" hangingPunct="1"/>
            <a:endParaRPr lang="fr-FR" sz="1800" smtClean="0">
              <a:ea typeface="ＭＳ Ｐゴシック" pitchFamily="34" charset="-128"/>
            </a:endParaRPr>
          </a:p>
          <a:p>
            <a:pPr eaLnBrk="1" hangingPunct="1"/>
            <a:r>
              <a:rPr lang="fr-FR" b="1" smtClean="0"/>
              <a:t>Market</a:t>
            </a:r>
          </a:p>
          <a:p>
            <a:pPr lvl="1" eaLnBrk="1" hangingPunct="1"/>
            <a:r>
              <a:rPr lang="fr-FR" sz="1800" smtClean="0">
                <a:ea typeface="ＭＳ Ｐゴシック" pitchFamily="34" charset="-128"/>
              </a:rPr>
              <a:t>Economic impact of digital technologies, e-commerce development, network economics.</a:t>
            </a:r>
            <a:r>
              <a:rPr lang="fr-FR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19459" name="Picture 4" descr="logo_marsouin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The strengths of M@rsouin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848600" cy="5327650"/>
          </a:xfrm>
        </p:spPr>
        <p:txBody>
          <a:bodyPr/>
          <a:lstStyle/>
          <a:p>
            <a:pPr eaLnBrk="1" hangingPunct="1"/>
            <a:r>
              <a:rPr lang="en-US" smtClean="0"/>
              <a:t>Interdisciplinary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Diversity of expertise, methodology and knowledge</a:t>
            </a: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b="1" i="1" smtClean="0"/>
              <a:t>M@rsouin is able to coordinate and integrate</a:t>
            </a:r>
            <a:r>
              <a:rPr lang="en-US" sz="1800" smtClean="0"/>
              <a:t> </a:t>
            </a:r>
            <a:r>
              <a:rPr lang="en-US" sz="1800" b="1" i="1" smtClean="0"/>
              <a:t>all these various approaches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Put users at the core process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Observation in real context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Specific situation experimented in laboratory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Target users as regard to issues and needs addressed.</a:t>
            </a:r>
          </a:p>
          <a:p>
            <a:pPr lvl="1"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/>
              <a:t>Ability to bring expertise's at each stage of the conception process.</a:t>
            </a:r>
          </a:p>
          <a:p>
            <a:pPr eaLnBrk="1" hangingPunct="1"/>
            <a:endParaRPr lang="en-US" sz="1800" b="1" i="1" smtClean="0"/>
          </a:p>
          <a:p>
            <a:pPr eaLnBrk="1" hangingPunct="1"/>
            <a:endParaRPr lang="en-US" sz="1800" b="1" i="1" smtClean="0"/>
          </a:p>
          <a:p>
            <a:pPr eaLnBrk="1" hangingPunct="1"/>
            <a:endParaRPr lang="en-US" sz="1800" b="1" i="1" smtClean="0"/>
          </a:p>
          <a:p>
            <a:pPr eaLnBrk="1" hangingPunct="1"/>
            <a:endParaRPr lang="en-US" sz="1800" b="1" i="1" smtClean="0"/>
          </a:p>
          <a:p>
            <a:pPr eaLnBrk="1" hangingPunct="1"/>
            <a:endParaRPr lang="en-US" sz="1800" b="1" i="1" smtClean="0"/>
          </a:p>
          <a:p>
            <a:pPr lvl="1" eaLnBrk="1" hangingPunct="1"/>
            <a:endParaRPr lang="fr-FR" smtClean="0">
              <a:ea typeface="ＭＳ Ｐゴシック" pitchFamily="34" charset="-128"/>
            </a:endParaRPr>
          </a:p>
          <a:p>
            <a:pPr lvl="1" eaLnBrk="1" hangingPunct="1"/>
            <a:endParaRPr lang="fr-FR" smtClean="0">
              <a:ea typeface="ＭＳ Ｐゴシック" pitchFamily="34" charset="-128"/>
            </a:endParaRPr>
          </a:p>
        </p:txBody>
      </p:sp>
      <p:pic>
        <p:nvPicPr>
          <p:cNvPr id="20483" name="Picture 4" descr="logo_marsouin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The observatory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772400" cy="50434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Couples questionnaire and research issues to produce original and meaningful analysis.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200" smtClean="0"/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ea typeface="ＭＳ Ｐゴシック" pitchFamily="34" charset="-128"/>
              </a:rPr>
              <a:t>Content: </a:t>
            </a:r>
          </a:p>
          <a:p>
            <a:pPr lvl="2"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Photography of equipment and usages, prospective analysis, need assessment, satisfaction analysis, profiling.</a:t>
            </a:r>
            <a:endParaRPr lang="en-US" sz="2000" smtClean="0">
              <a:latin typeface="Times New Roman" pitchFamily="18" charset="0"/>
              <a:ea typeface="ＭＳ Ｐゴシック" pitchFamily="34" charset="-128"/>
            </a:endParaRPr>
          </a:p>
          <a:p>
            <a:pPr lvl="2" eaLnBrk="1" hangingPunct="1">
              <a:spcBef>
                <a:spcPct val="0"/>
              </a:spcBef>
            </a:pPr>
            <a:endParaRPr lang="en-US" sz="2000" smtClean="0"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ea typeface="ＭＳ Ｐゴシック" pitchFamily="34" charset="-128"/>
              </a:rPr>
              <a:t>Methodology:</a:t>
            </a:r>
          </a:p>
          <a:p>
            <a:pPr lvl="2"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Building questionnaire, sampling, definition of quotas and representatively, monitoring the survey (recovering respondents)</a:t>
            </a:r>
          </a:p>
          <a:p>
            <a:pPr lvl="2"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ea typeface="ＭＳ Ｐゴシック" pitchFamily="34" charset="-128"/>
              </a:rPr>
              <a:t>Treatment: </a:t>
            </a:r>
          </a:p>
          <a:p>
            <a:pPr lvl="2"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cleaning database, statistical analysis (cross and frequency tab) specific treatment, multivariate analysis (typology, factorial analysis),  econometrics.</a:t>
            </a:r>
          </a:p>
          <a:p>
            <a:pPr lvl="2"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 pitchFamily="34" charset="-128"/>
            </a:endParaRPr>
          </a:p>
          <a:p>
            <a:pPr lvl="2" eaLnBrk="1" hangingPunct="1">
              <a:spcBef>
                <a:spcPct val="0"/>
              </a:spcBef>
            </a:pPr>
            <a:endParaRPr lang="en-US" sz="240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lang="en-US" smtClean="0"/>
          </a:p>
        </p:txBody>
      </p:sp>
      <p:pic>
        <p:nvPicPr>
          <p:cNvPr id="21507" name="Picture 4" descr="logo_opsis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65175"/>
            <a:ext cx="26638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logo_marsouin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Laboratory experiment</a:t>
            </a:r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323850" y="1219200"/>
            <a:ext cx="85915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US">
                <a:latin typeface="Bitstream Vera Sans" pitchFamily="34" charset="0"/>
              </a:rPr>
              <a:t>A set of three platforms evaluating the uses of ICT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User-centered Design Process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Collecting and analyzing data on uses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Enhancing methods of observation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Usability testing and recommendations for product improvement.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latin typeface="Bitstream Vera Sans" pitchFamily="34" charset="0"/>
                <a:ea typeface="ＭＳ Ｐゴシック" pitchFamily="34" charset="-128"/>
              </a:rPr>
              <a:t>Equipment 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Apartment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Audio-video recording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Eye-tracking and test room</a:t>
            </a:r>
          </a:p>
          <a:p>
            <a:pPr marL="742950" lvl="1" indent="-285750">
              <a:buFontTx/>
              <a:buChar char="•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342900" indent="-342900">
              <a:buFontTx/>
              <a:buChar char="•"/>
            </a:pPr>
            <a:r>
              <a:rPr lang="en-US">
                <a:latin typeface="Bitstream Vera Sans" pitchFamily="34" charset="0"/>
                <a:ea typeface="ＭＳ Ｐゴシック" pitchFamily="34" charset="-128"/>
              </a:rPr>
              <a:t>Protocol to test:</a:t>
            </a:r>
            <a:r>
              <a:rPr lang="en-US" sz="2000">
                <a:latin typeface="Bitstream Vera Sans" pitchFamily="34" charset="0"/>
                <a:ea typeface="ＭＳ Ｐゴシック" pitchFamily="34" charset="-128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Before design: user and organizational requirements analysis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During design: iterative design-evaluation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latin typeface="Bitstream Vera Sans" pitchFamily="34" charset="0"/>
                <a:ea typeface="ＭＳ Ｐゴシック" pitchFamily="34" charset="-128"/>
              </a:rPr>
              <a:t>After design: acceptance evaluation, post experience interviews</a:t>
            </a:r>
          </a:p>
          <a:p>
            <a:pPr marL="1200150" lvl="2" indent="-285750">
              <a:buFontTx/>
              <a:buChar char="•"/>
            </a:pPr>
            <a:endParaRPr lang="en-US" sz="1800">
              <a:latin typeface="Bitstream Vera Sans" pitchFamily="34" charset="0"/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>
              <a:latin typeface="Bitstream Vera Sans" pitchFamily="34" charset="0"/>
            </a:endParaRPr>
          </a:p>
        </p:txBody>
      </p:sp>
      <p:pic>
        <p:nvPicPr>
          <p:cNvPr id="22531" name="Picture 7" descr="logo_marsouin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 8" descr="logo loustic2 noi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735013"/>
            <a:ext cx="294798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20574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 11" descr="pano.png"/>
          <p:cNvPicPr>
            <a:picLocks noChangeAspect="1"/>
          </p:cNvPicPr>
          <p:nvPr/>
        </p:nvPicPr>
        <p:blipFill>
          <a:blip r:embed="rId6"/>
          <a:srcRect l="5714" t="9280"/>
          <a:stretch>
            <a:fillRect/>
          </a:stretch>
        </p:blipFill>
        <p:spPr bwMode="auto">
          <a:xfrm>
            <a:off x="6705600" y="3429000"/>
            <a:ext cx="23622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562600" y="4800600"/>
            <a:ext cx="26860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i="1" dirty="0">
                <a:latin typeface="+mj-lt"/>
                <a:cs typeface="+mn-cs"/>
              </a:rPr>
              <a:t>LOUSTIC Rennes </a:t>
            </a:r>
            <a:r>
              <a:rPr lang="fr-FR" sz="1600" i="1" dirty="0" err="1">
                <a:latin typeface="+mj-lt"/>
                <a:cs typeface="+mn-cs"/>
              </a:rPr>
              <a:t>platform</a:t>
            </a:r>
            <a:r>
              <a:rPr lang="fr-FR" sz="1600" i="1" dirty="0">
                <a:latin typeface="+mj-lt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imaginLAB-logoblanc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765175"/>
            <a:ext cx="990600" cy="723900"/>
          </a:xfrm>
        </p:spPr>
      </p:pic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323850" y="0"/>
            <a:ext cx="80772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>
                <a:solidFill>
                  <a:schemeClr val="tx2"/>
                </a:solidFill>
                <a:latin typeface="Bitstream Vera Sans" pitchFamily="34" charset="0"/>
              </a:rPr>
              <a:t>Technological platform</a:t>
            </a:r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7772400" cy="5043487"/>
          </a:xfrm>
        </p:spPr>
        <p:txBody>
          <a:bodyPr/>
          <a:lstStyle/>
          <a:p>
            <a:pPr eaLnBrk="1" hangingPunct="1"/>
            <a:r>
              <a:rPr lang="en-US" sz="2000" smtClean="0"/>
              <a:t>ImaginLab is an open platform dedicated to integration test, interoperability and usages experiment of new digital technologies on fixed and mobile networks.</a:t>
            </a:r>
          </a:p>
          <a:p>
            <a:pPr eaLnBrk="1" hangingPunct="1"/>
            <a:endParaRPr lang="en-US" sz="2000" smtClean="0"/>
          </a:p>
          <a:p>
            <a:pPr lvl="1" eaLnBrk="1" hangingPunct="1"/>
            <a:r>
              <a:rPr lang="en-US" sz="1800" b="1" smtClean="0">
                <a:ea typeface="ＭＳ Ｐゴシック" pitchFamily="34" charset="-128"/>
              </a:rPr>
              <a:t>Lannion</a:t>
            </a:r>
            <a:r>
              <a:rPr lang="en-US" sz="1800" smtClean="0">
                <a:ea typeface="ＭＳ Ｐゴシック" pitchFamily="34" charset="-128"/>
              </a:rPr>
              <a:t>: Broadband connexion (FTTH, FTTO)</a:t>
            </a:r>
          </a:p>
          <a:p>
            <a:pPr lvl="1"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1800" b="1" smtClean="0">
                <a:ea typeface="ＭＳ Ｐゴシック" pitchFamily="34" charset="-128"/>
              </a:rPr>
              <a:t>Brest</a:t>
            </a:r>
            <a:r>
              <a:rPr lang="en-US" sz="1800" smtClean="0">
                <a:ea typeface="ＭＳ Ｐゴシック" pitchFamily="34" charset="-128"/>
              </a:rPr>
              <a:t>: high speed wireless technology  (LTE/4G)</a:t>
            </a:r>
          </a:p>
          <a:p>
            <a:pPr lvl="1" eaLnBrk="1" hangingPunct="1">
              <a:buFontTx/>
              <a:buNone/>
            </a:pPr>
            <a:endParaRPr lang="en-US" sz="180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1800" b="1" smtClean="0">
                <a:ea typeface="ＭＳ Ｐゴシック" pitchFamily="34" charset="-128"/>
              </a:rPr>
              <a:t>Rennes</a:t>
            </a:r>
            <a:r>
              <a:rPr lang="en-US" sz="1800" smtClean="0">
                <a:ea typeface="ＭＳ Ｐゴシック" pitchFamily="34" charset="-128"/>
              </a:rPr>
              <a:t>: Digital TV (DVB-T2)</a:t>
            </a:r>
          </a:p>
          <a:p>
            <a:pPr lvl="1"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/>
            <a:r>
              <a:rPr lang="en-US" sz="2000" smtClean="0"/>
              <a:t>On each platform a panel of users “Imagineurs” are available to experiment, test and observe innovative services and products.</a:t>
            </a:r>
          </a:p>
          <a:p>
            <a:pPr eaLnBrk="1" hangingPunct="1"/>
            <a:endParaRPr lang="en-US" sz="2000" smtClean="0"/>
          </a:p>
          <a:p>
            <a:pPr lvl="2" eaLnBrk="1" hangingPunct="1"/>
            <a:endParaRPr lang="en-US" sz="2000" smtClean="0">
              <a:latin typeface="Times New Roman" pitchFamily="18" charset="0"/>
              <a:ea typeface="ＭＳ Ｐゴシック" pitchFamily="34" charset="-128"/>
            </a:endParaRPr>
          </a:p>
          <a:p>
            <a:pPr lvl="2"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  <a:p>
            <a:pPr lvl="2"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lang="en-US" smtClean="0"/>
          </a:p>
        </p:txBody>
      </p:sp>
      <p:pic>
        <p:nvPicPr>
          <p:cNvPr id="24580" name="Picture 7" descr="logo_marsouin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15888"/>
            <a:ext cx="2952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The user driven Innovation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81075"/>
            <a:ext cx="7772400" cy="5114925"/>
          </a:xfrm>
        </p:spPr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Making products and services “usable”</a:t>
            </a:r>
          </a:p>
          <a:p>
            <a:pPr lvl="1" eaLnBrk="1" hangingPunct="1"/>
            <a:r>
              <a:rPr lang="en-US" sz="1800" smtClean="0">
                <a:ea typeface="ＭＳ Ｐゴシック" pitchFamily="34" charset="-128"/>
              </a:rPr>
              <a:t>Closing the gap between what user wants and what products are able to do.</a:t>
            </a:r>
          </a:p>
          <a:p>
            <a:pPr lvl="1"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/>
            <a:r>
              <a:rPr lang="en-US" sz="2000" smtClean="0"/>
              <a:t>Social and Human sciences are best able to bring their expertise.</a:t>
            </a:r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Necessity to intervene early in the production process</a:t>
            </a:r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A large, diverse and motivated panel of experimenter is needed.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Bitstream Vera Sans"/>
        <a:ea typeface=""/>
        <a:cs typeface=""/>
      </a:majorFont>
      <a:minorFont>
        <a:latin typeface="Bitstream Ver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8673</TotalTime>
  <Words>1188</Words>
  <Application>Microsoft Macintosh PowerPoint</Application>
  <PresentationFormat>On-screen Show (4:3)</PresentationFormat>
  <Paragraphs>317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Times New Roman</vt:lpstr>
      <vt:lpstr>Arial</vt:lpstr>
      <vt:lpstr>Bitstream Vera Sans</vt:lpstr>
      <vt:lpstr>ＭＳ Ｐゴシック</vt:lpstr>
      <vt:lpstr>Lucida Grande</vt:lpstr>
      <vt:lpstr>Modèle par défaut</vt:lpstr>
      <vt:lpstr>Diapositive 1</vt:lpstr>
      <vt:lpstr>The Gis M@rsouin</vt:lpstr>
      <vt:lpstr>General organization </vt:lpstr>
      <vt:lpstr>4 main fields of research</vt:lpstr>
      <vt:lpstr>The strengths of M@rsouin</vt:lpstr>
      <vt:lpstr>The observatory</vt:lpstr>
      <vt:lpstr>Laboratory experiment</vt:lpstr>
      <vt:lpstr>Diapositive 8</vt:lpstr>
      <vt:lpstr>The user driven Innovation</vt:lpstr>
      <vt:lpstr> 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A user oriented conception process</vt:lpstr>
      <vt:lpstr>Before the production process</vt:lpstr>
      <vt:lpstr>Before the production process</vt:lpstr>
      <vt:lpstr>During the production process</vt:lpstr>
      <vt:lpstr>During the production process</vt:lpstr>
      <vt:lpstr>After the production Process</vt:lpstr>
      <vt:lpstr>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sdejean</cp:lastModifiedBy>
  <cp:revision>85</cp:revision>
  <dcterms:created xsi:type="dcterms:W3CDTF">2010-10-06T14:07:32Z</dcterms:created>
  <dcterms:modified xsi:type="dcterms:W3CDTF">2010-10-22T08:49:36Z</dcterms:modified>
</cp:coreProperties>
</file>