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</p:sldIdLst>
  <p:sldSz cx="6858000" cy="9144000" type="letter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00"/>
    <a:srgbClr val="4D7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8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16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91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41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0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94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24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3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A5DF-9494-48A6-B2BE-1D0A915E974A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0521-F689-44A5-8B17-C293D4878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1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94337" y="79895"/>
            <a:ext cx="6658888" cy="8978380"/>
          </a:xfrm>
          <a:solidFill>
            <a:srgbClr val="4D7A9B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3468" y="79896"/>
            <a:ext cx="518830" cy="8978380"/>
          </a:xfrm>
          <a:prstGeom prst="rect">
            <a:avLst/>
          </a:prstGeom>
          <a:solidFill>
            <a:srgbClr val="FDBB0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48" y="81394"/>
            <a:ext cx="5676548" cy="40238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4" y="7958641"/>
            <a:ext cx="906606" cy="9066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05536" y="2897109"/>
            <a:ext cx="4552387" cy="923330"/>
          </a:xfrm>
          <a:prstGeom prst="rect">
            <a:avLst/>
          </a:prstGeom>
          <a:solidFill>
            <a:srgbClr val="4D7A9B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DBB00"/>
                </a:solidFill>
              </a:rPr>
              <a:t>CAPUNI 2019</a:t>
            </a:r>
            <a:endParaRPr lang="fr-FR" sz="5400" dirty="0">
              <a:solidFill>
                <a:srgbClr val="FDBB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48576" y="8231197"/>
            <a:ext cx="404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DBB00"/>
                </a:solidFill>
              </a:rPr>
              <a:t>www.marsouin.org</a:t>
            </a:r>
            <a:endParaRPr lang="fr-FR" sz="3600" dirty="0">
              <a:solidFill>
                <a:srgbClr val="FDBB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96" y="4618150"/>
            <a:ext cx="1878143" cy="1408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74" y="4645018"/>
            <a:ext cx="1456740" cy="13434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96" y="6311595"/>
            <a:ext cx="3058929" cy="8956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73" y="6562725"/>
            <a:ext cx="804954" cy="6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65673" y="166433"/>
            <a:ext cx="1876424" cy="8942914"/>
          </a:xfrm>
          <a:prstGeom prst="rect">
            <a:avLst/>
          </a:prstGeom>
          <a:solidFill>
            <a:srgbClr val="4D7A9B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82" y="6320810"/>
            <a:ext cx="574843" cy="5748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39" y="3313333"/>
            <a:ext cx="1047750" cy="1047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16" y="3939111"/>
            <a:ext cx="1196196" cy="11961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721" y="5155387"/>
            <a:ext cx="1221881" cy="12218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575" y="6961446"/>
            <a:ext cx="2385339" cy="2385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3" y="2467157"/>
            <a:ext cx="600474" cy="6004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43" y="4263233"/>
            <a:ext cx="620234" cy="6202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723" y="207341"/>
            <a:ext cx="4394950" cy="2658014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4D7A9B"/>
                </a:solidFill>
              </a:rPr>
              <a:t>CAPUNI 2019 </a:t>
            </a:r>
            <a:r>
              <a:rPr lang="fr-FR" sz="2400" b="1" dirty="0">
                <a:solidFill>
                  <a:srgbClr val="4D7A9B"/>
                </a:solidFill>
              </a:rPr>
              <a:t>poursuit les travaux initiés par </a:t>
            </a:r>
            <a:r>
              <a:rPr lang="fr-FR" sz="2400" b="1" dirty="0" smtClean="0">
                <a:solidFill>
                  <a:srgbClr val="4D7A9B"/>
                </a:solidFill>
              </a:rPr>
              <a:t>CAPACITY </a:t>
            </a:r>
            <a:r>
              <a:rPr lang="fr-FR" sz="2400" b="1" dirty="0">
                <a:solidFill>
                  <a:srgbClr val="4D7A9B"/>
                </a:solidFill>
              </a:rPr>
              <a:t>en 2017 sur les réalités de l’</a:t>
            </a:r>
            <a:r>
              <a:rPr lang="fr-FR" sz="2400" b="1" i="1" dirty="0" err="1">
                <a:solidFill>
                  <a:srgbClr val="4D7A9B"/>
                </a:solidFill>
              </a:rPr>
              <a:t>empowerment</a:t>
            </a:r>
            <a:r>
              <a:rPr lang="fr-FR" sz="2400" b="1" dirty="0">
                <a:solidFill>
                  <a:srgbClr val="4D7A9B"/>
                </a:solidFill>
              </a:rPr>
              <a:t> par les usages </a:t>
            </a:r>
            <a:r>
              <a:rPr lang="fr-FR" sz="2400" b="1" dirty="0" smtClean="0">
                <a:solidFill>
                  <a:srgbClr val="4D7A9B"/>
                </a:solidFill>
              </a:rPr>
              <a:t>numérique</a:t>
            </a:r>
            <a:endParaRPr lang="fr-FR" sz="2400" b="1" dirty="0">
              <a:solidFill>
                <a:srgbClr val="4D7A9B"/>
              </a:solidFill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 flipH="1">
            <a:off x="410905" y="2614977"/>
            <a:ext cx="4314585" cy="680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fr-FR" sz="1800" dirty="0" smtClean="0"/>
              <a:t>CAPUNI 2019 est </a:t>
            </a:r>
            <a:r>
              <a:rPr lang="fr-FR" sz="1800" dirty="0"/>
              <a:t>une enquête </a:t>
            </a:r>
            <a:r>
              <a:rPr lang="fr-FR" sz="1800" dirty="0" smtClean="0"/>
              <a:t>nationale</a:t>
            </a:r>
            <a:br>
              <a:rPr lang="fr-FR" sz="1800" dirty="0" smtClean="0"/>
            </a:br>
            <a:r>
              <a:rPr lang="fr-FR" sz="1800" dirty="0" smtClean="0"/>
              <a:t> </a:t>
            </a:r>
            <a:r>
              <a:rPr lang="fr-FR" sz="1800" dirty="0"/>
              <a:t>qui </a:t>
            </a:r>
            <a:r>
              <a:rPr lang="fr-FR" sz="1800" dirty="0" smtClean="0"/>
              <a:t>mesure </a:t>
            </a:r>
            <a:r>
              <a:rPr lang="fr-FR" sz="1800" dirty="0"/>
              <a:t>ce qu’apporte (ou n’apporte pas) le numérique aux individus en terme d’</a:t>
            </a:r>
            <a:r>
              <a:rPr lang="fr-FR" sz="1800" i="1" dirty="0" err="1"/>
              <a:t>empowerment</a:t>
            </a:r>
            <a:r>
              <a:rPr lang="fr-FR" sz="1800" dirty="0" smtClean="0"/>
              <a:t>.</a:t>
            </a:r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r>
              <a:rPr lang="fr-FR" sz="1800" dirty="0" smtClean="0"/>
              <a:t>Nous </a:t>
            </a:r>
            <a:r>
              <a:rPr lang="fr-FR" sz="1800" dirty="0"/>
              <a:t>nous </a:t>
            </a:r>
            <a:r>
              <a:rPr lang="fr-FR" sz="1800" dirty="0" smtClean="0"/>
              <a:t>intéressons</a:t>
            </a:r>
            <a:br>
              <a:rPr lang="fr-FR" sz="1800" dirty="0" smtClean="0"/>
            </a:br>
            <a:r>
              <a:rPr lang="fr-FR" sz="1800" dirty="0" smtClean="0"/>
              <a:t> plus particulièrement </a:t>
            </a:r>
            <a:r>
              <a:rPr lang="fr-FR" sz="1800" dirty="0"/>
              <a:t>aux usages du numérique au sein des zones rurales isolées (ZRI) et dans les </a:t>
            </a:r>
            <a:r>
              <a:rPr lang="fr-FR" sz="1800" dirty="0" smtClean="0"/>
              <a:t>quartiers prioritaires de </a:t>
            </a:r>
            <a:r>
              <a:rPr lang="fr-FR" sz="1800" dirty="0"/>
              <a:t>la ville (QPV</a:t>
            </a:r>
            <a:r>
              <a:rPr lang="fr-FR" sz="1800" dirty="0" smtClean="0"/>
              <a:t>).</a:t>
            </a:r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r>
              <a:rPr lang="fr-FR" sz="1800" dirty="0" smtClean="0"/>
              <a:t>Il s’agit </a:t>
            </a:r>
            <a:r>
              <a:rPr lang="fr-FR" sz="1800" dirty="0"/>
              <a:t>d’une </a:t>
            </a:r>
            <a:r>
              <a:rPr lang="fr-FR" sz="1800" dirty="0" smtClean="0"/>
              <a:t>enquête menée</a:t>
            </a:r>
            <a:br>
              <a:rPr lang="fr-FR" sz="1800" dirty="0" smtClean="0"/>
            </a:br>
            <a:r>
              <a:rPr lang="fr-FR" sz="1800" dirty="0" smtClean="0"/>
              <a:t> </a:t>
            </a:r>
            <a:r>
              <a:rPr lang="fr-FR" sz="1800" dirty="0"/>
              <a:t>en mars 2019 auprès de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rgbClr val="FDBB00"/>
                </a:solidFill>
              </a:rPr>
              <a:t>7500 </a:t>
            </a:r>
            <a:r>
              <a:rPr lang="fr-FR" sz="1800" dirty="0">
                <a:solidFill>
                  <a:srgbClr val="FDBB00"/>
                </a:solidFill>
              </a:rPr>
              <a:t>personnes de plus de 18 </a:t>
            </a:r>
            <a:r>
              <a:rPr lang="fr-FR" sz="1800" dirty="0" smtClean="0">
                <a:solidFill>
                  <a:srgbClr val="FDBB00"/>
                </a:solidFill>
              </a:rPr>
              <a:t>ans</a:t>
            </a:r>
            <a:r>
              <a:rPr lang="fr-FR" sz="1800" dirty="0" smtClean="0"/>
              <a:t>. </a:t>
            </a:r>
            <a:endParaRPr lang="fr-FR" sz="1800" b="1" dirty="0"/>
          </a:p>
          <a:p>
            <a:pPr marL="0" indent="0" algn="r">
              <a:buNone/>
            </a:pPr>
            <a:endParaRPr lang="fr-FR" sz="1800" b="1" dirty="0" smtClean="0"/>
          </a:p>
          <a:p>
            <a:pPr algn="r"/>
            <a:endParaRPr lang="fr-FR" sz="1800" b="1" dirty="0"/>
          </a:p>
          <a:p>
            <a:pPr algn="r"/>
            <a:endParaRPr lang="fr-FR" sz="1800" b="1" dirty="0" smtClean="0"/>
          </a:p>
          <a:p>
            <a:pPr algn="r"/>
            <a:endParaRPr lang="fr-FR" sz="1800" b="1" dirty="0"/>
          </a:p>
          <a:p>
            <a:pPr algn="r"/>
            <a:endParaRPr lang="fr-FR" sz="1800" b="1" dirty="0" smtClean="0"/>
          </a:p>
          <a:p>
            <a:pPr algn="r"/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9069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51" y="4818090"/>
            <a:ext cx="600474" cy="6004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0" y="3192942"/>
            <a:ext cx="4266984" cy="1573639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311553" y="759803"/>
            <a:ext cx="4548392" cy="1011245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4D7A9B"/>
                </a:solidFill>
              </a:rPr>
              <a:t>CAPUNI 2019 : </a:t>
            </a:r>
            <a:br>
              <a:rPr lang="fr-FR" sz="2400" b="1" dirty="0" smtClean="0">
                <a:solidFill>
                  <a:srgbClr val="4D7A9B"/>
                </a:solidFill>
              </a:rPr>
            </a:br>
            <a:r>
              <a:rPr lang="fr-FR" sz="2400" b="1" dirty="0" smtClean="0">
                <a:solidFill>
                  <a:srgbClr val="4D7A9B"/>
                </a:solidFill>
              </a:rPr>
              <a:t>qui interroge-t-on ? </a:t>
            </a:r>
            <a:endParaRPr lang="fr-FR" sz="2400" b="1" dirty="0">
              <a:solidFill>
                <a:srgbClr val="4D7A9B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9" y="5418564"/>
            <a:ext cx="4643676" cy="203531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859944" y="166433"/>
            <a:ext cx="1782154" cy="8942914"/>
          </a:xfrm>
          <a:prstGeom prst="rect">
            <a:avLst/>
          </a:prstGeom>
          <a:solidFill>
            <a:srgbClr val="4D7A9B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0079" y="7673486"/>
            <a:ext cx="464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D7A9B"/>
                </a:solidFill>
              </a:rPr>
              <a:t>L’enquête CAPUNI 2019 est soutenue </a:t>
            </a:r>
            <a:r>
              <a:rPr lang="fr-FR" sz="1200" b="1" dirty="0">
                <a:solidFill>
                  <a:srgbClr val="4D7A9B"/>
                </a:solidFill>
              </a:rPr>
              <a:t>par </a:t>
            </a:r>
            <a:r>
              <a:rPr lang="fr-FR" sz="1200" b="1" dirty="0" smtClean="0">
                <a:solidFill>
                  <a:srgbClr val="4D7A9B"/>
                </a:solidFill>
              </a:rPr>
              <a:t>la Région Bretagne, prend cette année prend </a:t>
            </a:r>
            <a:r>
              <a:rPr lang="fr-FR" sz="1200" b="1" dirty="0">
                <a:solidFill>
                  <a:srgbClr val="4D7A9B"/>
                </a:solidFill>
              </a:rPr>
              <a:t>une envergure nationale grâce au concours </a:t>
            </a:r>
            <a:r>
              <a:rPr lang="fr-FR" sz="1200" b="1" dirty="0" smtClean="0">
                <a:solidFill>
                  <a:srgbClr val="4D7A9B"/>
                </a:solidFill>
              </a:rPr>
              <a:t>de l’Agence du Numérique</a:t>
            </a:r>
            <a:r>
              <a:rPr lang="fr-FR" sz="1200" b="1" dirty="0">
                <a:solidFill>
                  <a:srgbClr val="4D7A9B"/>
                </a:solidFill>
              </a:rPr>
              <a:t>,</a:t>
            </a:r>
            <a:r>
              <a:rPr lang="fr-FR" sz="1200" b="1" dirty="0" smtClean="0">
                <a:solidFill>
                  <a:srgbClr val="4D7A9B"/>
                </a:solidFill>
              </a:rPr>
              <a:t> du Très Haut Débit, du Commissariat Général à </a:t>
            </a:r>
            <a:r>
              <a:rPr lang="fr-FR" sz="1200" b="1" dirty="0">
                <a:solidFill>
                  <a:srgbClr val="4D7A9B"/>
                </a:solidFill>
              </a:rPr>
              <a:t>l’Egalité des Territoires </a:t>
            </a:r>
            <a:r>
              <a:rPr lang="fr-FR" sz="1200" b="1" dirty="0" smtClean="0">
                <a:solidFill>
                  <a:srgbClr val="4D7A9B"/>
                </a:solidFill>
              </a:rPr>
              <a:t>(CGET) et </a:t>
            </a:r>
            <a:r>
              <a:rPr lang="fr-FR" sz="1200" b="1" dirty="0">
                <a:solidFill>
                  <a:srgbClr val="4D7A9B"/>
                </a:solidFill>
              </a:rPr>
              <a:t>à de la région </a:t>
            </a:r>
            <a:r>
              <a:rPr lang="fr-FR" sz="1200" b="1" dirty="0" smtClean="0">
                <a:solidFill>
                  <a:srgbClr val="4D7A9B"/>
                </a:solidFill>
              </a:rPr>
              <a:t>Bourgogne-Franche-Comté.</a:t>
            </a:r>
            <a:endParaRPr lang="fr-FR" sz="1200" b="1" dirty="0">
              <a:solidFill>
                <a:srgbClr val="4D7A9B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0080" y="2701977"/>
            <a:ext cx="47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4D7A9B"/>
                </a:solidFill>
              </a:rPr>
              <a:t>4000 personnes </a:t>
            </a:r>
            <a:r>
              <a:rPr lang="fr-FR" sz="1200" b="1" dirty="0">
                <a:solidFill>
                  <a:srgbClr val="4D7A9B"/>
                </a:solidFill>
              </a:rPr>
              <a:t>interrogées </a:t>
            </a:r>
            <a:r>
              <a:rPr lang="fr-FR" sz="1200" b="1" dirty="0" smtClean="0">
                <a:solidFill>
                  <a:srgbClr val="4D7A9B"/>
                </a:solidFill>
              </a:rPr>
              <a:t>réparties</a:t>
            </a:r>
            <a:br>
              <a:rPr lang="fr-FR" sz="1200" b="1" dirty="0" smtClean="0">
                <a:solidFill>
                  <a:srgbClr val="4D7A9B"/>
                </a:solidFill>
              </a:rPr>
            </a:br>
            <a:r>
              <a:rPr lang="fr-FR" sz="1200" b="1" dirty="0" smtClean="0">
                <a:solidFill>
                  <a:srgbClr val="4D7A9B"/>
                </a:solidFill>
              </a:rPr>
              <a:t>selon des critères géographiques  </a:t>
            </a:r>
            <a:endParaRPr lang="fr-FR" sz="1200" b="1" dirty="0">
              <a:solidFill>
                <a:srgbClr val="4D7A9B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7399" y="4956899"/>
            <a:ext cx="455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4D7A9B"/>
                </a:solidFill>
              </a:rPr>
              <a:t>3500 personnes interrogées réparties </a:t>
            </a:r>
            <a:br>
              <a:rPr lang="fr-FR" sz="1200" b="1" dirty="0" smtClean="0">
                <a:solidFill>
                  <a:srgbClr val="4D7A9B"/>
                </a:solidFill>
              </a:rPr>
            </a:br>
            <a:r>
              <a:rPr lang="fr-FR" sz="1200" b="1" dirty="0" smtClean="0">
                <a:solidFill>
                  <a:srgbClr val="4D7A9B"/>
                </a:solidFill>
              </a:rPr>
              <a:t>selon des critères démographiques (ZRI) et économiques (QPV)</a:t>
            </a:r>
            <a:endParaRPr lang="fr-FR" sz="1200" b="1" dirty="0">
              <a:solidFill>
                <a:srgbClr val="4D7A9B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0640" y="1670730"/>
            <a:ext cx="443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DBB00"/>
                </a:solidFill>
              </a:rPr>
              <a:t>7500 personnes interrogées, </a:t>
            </a:r>
            <a:br>
              <a:rPr lang="fr-FR" dirty="0" smtClean="0">
                <a:solidFill>
                  <a:srgbClr val="FDBB00"/>
                </a:solidFill>
              </a:rPr>
            </a:br>
            <a:r>
              <a:rPr lang="fr-FR" dirty="0" smtClean="0">
                <a:solidFill>
                  <a:srgbClr val="FDBB00"/>
                </a:solidFill>
              </a:rPr>
              <a:t>réparties en deux pôles </a:t>
            </a:r>
            <a:endParaRPr lang="fr-FR" dirty="0">
              <a:solidFill>
                <a:srgbClr val="FDBB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89" y="2536669"/>
            <a:ext cx="600474" cy="6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12" y="5796907"/>
            <a:ext cx="1297643" cy="343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5400000">
            <a:off x="1646373" y="-1479606"/>
            <a:ext cx="1921937" cy="5076457"/>
          </a:xfrm>
          <a:prstGeom prst="rect">
            <a:avLst/>
          </a:prstGeom>
          <a:solidFill>
            <a:srgbClr val="4D7A9B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97747" y="478971"/>
            <a:ext cx="45719" cy="8447316"/>
          </a:xfrm>
          <a:prstGeom prst="rect">
            <a:avLst/>
          </a:prstGeom>
          <a:solidFill>
            <a:srgbClr val="4D7A9B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6" y="2103784"/>
            <a:ext cx="4734607" cy="1986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" y="5793249"/>
            <a:ext cx="4965854" cy="32666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08" y="97655"/>
            <a:ext cx="2711302" cy="19219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3" y="5626413"/>
            <a:ext cx="429359" cy="42935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09" y="1010836"/>
            <a:ext cx="947864" cy="48183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82" y="1663406"/>
            <a:ext cx="515262" cy="5238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73" y="2371168"/>
            <a:ext cx="870853" cy="49763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72" y="2965092"/>
            <a:ext cx="801801" cy="56731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50" y="3780489"/>
            <a:ext cx="747234" cy="40170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2311" y="4892548"/>
            <a:ext cx="494657" cy="48493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68" y="4423100"/>
            <a:ext cx="950690" cy="25698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75" y="8116120"/>
            <a:ext cx="1051179" cy="33254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56" y="6389549"/>
            <a:ext cx="1019164" cy="57073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18" y="7232541"/>
            <a:ext cx="1085940" cy="58640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 flipH="1">
            <a:off x="6542801" y="97653"/>
            <a:ext cx="45719" cy="8828633"/>
          </a:xfrm>
          <a:prstGeom prst="rect">
            <a:avLst/>
          </a:prstGeom>
          <a:solidFill>
            <a:srgbClr val="4D7A9B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4394" y="254429"/>
            <a:ext cx="1357479" cy="6455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1201" y="4119769"/>
            <a:ext cx="1592279" cy="15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90</Words>
  <Application>Microsoft Office PowerPoint</Application>
  <PresentationFormat>Format US (216 x 279 mm)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CAPUNI 2019 poursuit les travaux initiés par CAPACITY en 2017 sur les réalités de l’empowerment par les usages numérique</vt:lpstr>
      <vt:lpstr>CAPUNI 2019 :  qui interroge-t-on ? </vt:lpstr>
      <vt:lpstr>Présentation PowerPoint</vt:lpstr>
    </vt:vector>
  </TitlesOfParts>
  <Company>IMT Atantique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LANGONNE Joel</dc:creator>
  <cp:lastModifiedBy>LANGONNE Joel</cp:lastModifiedBy>
  <cp:revision>42</cp:revision>
  <cp:lastPrinted>2019-10-15T15:55:35Z</cp:lastPrinted>
  <dcterms:created xsi:type="dcterms:W3CDTF">2019-10-09T14:59:16Z</dcterms:created>
  <dcterms:modified xsi:type="dcterms:W3CDTF">2019-12-02T10:11:13Z</dcterms:modified>
</cp:coreProperties>
</file>